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88" r:id="rId4"/>
    <p:sldId id="293" r:id="rId5"/>
    <p:sldId id="290" r:id="rId6"/>
    <p:sldId id="295" r:id="rId7"/>
    <p:sldId id="292" r:id="rId8"/>
    <p:sldId id="296" r:id="rId9"/>
    <p:sldId id="298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4D3C-F23A-4CA3-80A2-08E439C6FC56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9C0C-31D3-4CA8-A261-203A523E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7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F61A-ED4F-4F79-A31B-FC8782341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FE838-286F-4BEB-A90E-A5CF4EB7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3CD3-1C4B-4F1E-882C-6B970C26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90C8-7D31-4AAD-ACED-1FA09F002298}" type="datetime1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692A0-CCC8-4CA8-ABB9-833C222D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43E9-2201-4D8C-90F4-8CB115B2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2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33B9-402E-4F51-8771-F360F2D9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5A87B-3583-4523-9399-3EFDB76DC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7E167-4046-445C-AC07-F9F30303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4A4A-AD6D-42B4-B90A-230FFB460AB4}" type="datetime1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197F-FD6E-41B1-AF5C-4374ACAD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ECE3F-065D-42E5-BF53-7FF8108F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6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67A15-A8A3-4AFA-932A-63C82EF13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9FCE6-D204-4725-95EE-D696534CB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2C510-257D-4AE9-9EE5-C6A633F5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876D-E80C-4EB3-AFFE-9CCCBB5F247E}" type="datetime1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DDEE6-F23B-42A0-9E20-4588958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273F-90A1-43D1-AF61-15E871CE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9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C605-8EA9-46B6-9EEA-E27D0FC3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A41D-38DC-4361-9C9F-C1A654A5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05F3F-F444-4777-B9C5-1C151F5C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A0A4-D7E5-4291-95EF-E05BB7D5A5F7}" type="datetime1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C41C-BFC9-41A6-AB65-BF331178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8723-F461-4ECC-A025-B6547885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52D6-8B01-4A7B-8116-5968D401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D1EA-803D-4B76-A3E2-D66965ED7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6DBC9-3EAD-4CAB-8124-3ECD981B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3ED6-9FCF-4BE3-BAA2-EB89AF3FFA60}" type="datetime1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0BDA6-E7F1-4D0C-B3BB-B2AC0E97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08CFD-B7C1-4A92-AA24-671F8550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56C7-BF82-41CA-BA8C-F3D58DCE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9ACC-3B9B-4565-9C22-DE98EA76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707D5-1E5C-4290-867B-36FC933AE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56BCA-ECEF-4F3D-BE91-9FD37012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F512-2B53-4BD5-8F73-5A1659681406}" type="datetime1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A352D-074E-45E9-988D-65130B7C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32FB-144B-4D77-852A-C5CBAFB3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0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6937-E0B3-429A-B229-2B364EA8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3BAE0-BF54-4A29-A7B0-97810890A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3872-2072-444C-B777-1EB996CB9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F9FA9-261C-4441-A4F7-F29E7A738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12CC-1E88-493F-B89C-C7F8C2139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36ECA-F6B6-4091-8657-3912DF33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2198-416D-427E-9F4D-7BB361F40118}" type="datetime1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D1757-128E-4DFE-A7D6-BCD1EBDB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D4863-1945-4D55-B3EF-F3C51EAB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FC8A-D188-419D-8109-15163400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2813E-DA70-4551-BE71-D7F92420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C0B-B7F4-406D-BF69-21660687E109}" type="datetime1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1CAD6-1301-4576-A994-D4963BE9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076BD-888D-409D-8194-0EEACE07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318B0-C6E3-4DF5-9B9E-99456C47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A5A2-9C74-406F-9ED0-FD5695449B5E}" type="datetime1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48CB1-5201-4EC0-A702-D5182595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87741-6352-409C-BA61-B12EA5A0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4B1B-19D4-4452-97D9-55D58FD3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88DB-D032-44FF-BEA9-1C61EE4E6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6B558-EE50-43D0-AD04-65AF483FF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F224E-2DC5-40C4-AF7D-419353E0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54AF-0F29-4C5F-8F4D-C898C2D416EA}" type="datetime1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77593-67AE-4080-A0EF-9323D424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F0F9F-F97B-4C81-96AC-05DE9E4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9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760F-802A-4736-9142-42D61DE1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EF683-9CE8-48F4-BC94-ED219A023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28307-DF82-48A5-AA1D-E158D2E24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BC4DF-0E57-4F75-A5BB-B1B228AA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77E-67EB-4EA6-9365-F24A933F5CED}" type="datetime1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ACBE-61D1-4151-90FA-09BA3383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7BF14-4510-418C-B8D4-D1F584AC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07C66-1BC1-47AF-8AD2-E637A4C5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FAB64-52C6-4BC3-9155-3005F2276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C2AFC-505D-4477-A04A-CE6E37F1E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4C86-13E4-475C-8806-6536E434282B}" type="datetime1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FFB60-230B-42A1-AB30-8678A1382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B7F8D-DF2B-4A03-9B3A-721DFA29E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E98A-3F0E-4023-9D59-52B2D8580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1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693D-B966-4485-8091-BF7777242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34363"/>
            <a:ext cx="9144000" cy="1026822"/>
          </a:xfrm>
        </p:spPr>
        <p:txBody>
          <a:bodyPr>
            <a:normAutofit/>
          </a:bodyPr>
          <a:lstStyle/>
          <a:p>
            <a:r>
              <a:rPr lang="en-GB" dirty="0"/>
              <a:t>Golden Ticket Campaign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D8422-0C24-4D65-A5F8-86560DEC1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5356"/>
            <a:ext cx="9144000" cy="1026823"/>
          </a:xfrm>
        </p:spPr>
        <p:txBody>
          <a:bodyPr>
            <a:normAutofit/>
          </a:bodyPr>
          <a:lstStyle/>
          <a:p>
            <a:r>
              <a:rPr lang="en-GB" sz="3600" dirty="0"/>
              <a:t>30</a:t>
            </a:r>
            <a:r>
              <a:rPr lang="en-GB" sz="3600" baseline="30000" dirty="0"/>
              <a:t>th</a:t>
            </a:r>
            <a:r>
              <a:rPr lang="en-GB" sz="3600" dirty="0"/>
              <a:t> July – 31</a:t>
            </a:r>
            <a:r>
              <a:rPr lang="en-GB" sz="3600" baseline="30000" dirty="0"/>
              <a:t>st</a:t>
            </a:r>
            <a:r>
              <a:rPr lang="en-GB" sz="3600" dirty="0"/>
              <a:t> August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7E2F1-A95E-4DC8-B8EB-A2AAB82491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737" y="724522"/>
            <a:ext cx="4788525" cy="25650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771B9-29C1-4A13-88BF-1869FE66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8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C1A437-3A04-43AD-8CDF-12CC1702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84"/>
            <a:ext cx="10515600" cy="5125673"/>
          </a:xfrm>
        </p:spPr>
        <p:txBody>
          <a:bodyPr>
            <a:normAutofit/>
          </a:bodyPr>
          <a:lstStyle/>
          <a:p>
            <a:r>
              <a:rPr lang="en-GB" dirty="0"/>
              <a:t>The total budget for this campaign is £4,500. </a:t>
            </a:r>
          </a:p>
          <a:p>
            <a:r>
              <a:rPr lang="en-GB" dirty="0"/>
              <a:t>The actual spend has been detailed below:</a:t>
            </a:r>
          </a:p>
          <a:p>
            <a:pPr lvl="1"/>
            <a:r>
              <a:rPr lang="en-GB" dirty="0"/>
              <a:t>Design of campaign assets: £285</a:t>
            </a:r>
          </a:p>
          <a:p>
            <a:pPr lvl="1"/>
            <a:r>
              <a:rPr lang="en-GB" dirty="0"/>
              <a:t>The Breeze (including production): £1,850</a:t>
            </a:r>
          </a:p>
          <a:p>
            <a:pPr lvl="1"/>
            <a:r>
              <a:rPr lang="en-GB" dirty="0"/>
              <a:t>Facebook and Instagram advertising: £750</a:t>
            </a:r>
          </a:p>
          <a:p>
            <a:pPr lvl="1"/>
            <a:r>
              <a:rPr lang="en-GB" dirty="0"/>
              <a:t>Google Search: £794.97</a:t>
            </a:r>
          </a:p>
          <a:p>
            <a:pPr lvl="1"/>
            <a:r>
              <a:rPr lang="en-GB" dirty="0"/>
              <a:t>Google Display: £682.25</a:t>
            </a:r>
          </a:p>
          <a:p>
            <a:pPr marL="457200" lvl="1" indent="0">
              <a:buNone/>
            </a:pPr>
            <a:r>
              <a:rPr lang="en-GB" sz="2800" b="1" dirty="0"/>
              <a:t>TOTAL: £4,362.22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5224-1082-4D07-99DA-AD99A701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61"/>
            <a:ext cx="10515600" cy="5111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On 30th July the ERBID launched a new attraction-specific campaign, in the form of a competition. The ‘Golden Ticket Competition’ gave one winner 14 one-time-entry family tickets to English Riviera attractions and activities. The competition closed on 31</a:t>
            </a:r>
            <a:r>
              <a:rPr lang="en-GB" sz="2000" baseline="30000" dirty="0"/>
              <a:t>st</a:t>
            </a:r>
            <a:r>
              <a:rPr lang="en-GB" sz="2000" dirty="0"/>
              <a:t> August and a winner selected at random in early September.</a:t>
            </a:r>
          </a:p>
          <a:p>
            <a:r>
              <a:rPr lang="en-GB" sz="2000" b="1" dirty="0"/>
              <a:t>Aim: </a:t>
            </a:r>
            <a:r>
              <a:rPr lang="en-GB" sz="2000" dirty="0"/>
              <a:t>to highlight the attractions that have re-opened and create a buzz around the English Riviera this summer whilst promoting the good feeling of ‘giving something back’ to people who have had a difficult few months.</a:t>
            </a:r>
          </a:p>
          <a:p>
            <a:r>
              <a:rPr lang="en-GB" sz="2000" b="1" dirty="0"/>
              <a:t>Targeting: </a:t>
            </a:r>
            <a:r>
              <a:rPr lang="en-GB" sz="2000" dirty="0"/>
              <a:t>locals and day visitors.</a:t>
            </a:r>
          </a:p>
          <a:p>
            <a:r>
              <a:rPr lang="en-GB" sz="2000" b="1" dirty="0"/>
              <a:t>Advertising: </a:t>
            </a:r>
            <a:r>
              <a:rPr lang="en-GB" sz="2000" dirty="0"/>
              <a:t>digital advertising (Google Search, Google Display, Facebook and Instagram) and The Breeze.</a:t>
            </a:r>
          </a:p>
          <a:p>
            <a:r>
              <a:rPr lang="en-GB" sz="2400" b="1" dirty="0"/>
              <a:t>Results: </a:t>
            </a:r>
          </a:p>
          <a:p>
            <a:pPr lvl="1"/>
            <a:r>
              <a:rPr lang="en-GB" sz="2000" b="1" dirty="0"/>
              <a:t>3,727,841 impressions/impacts </a:t>
            </a:r>
            <a:r>
              <a:rPr lang="en-GB" sz="2000" dirty="0"/>
              <a:t>through digital and radio advertising.</a:t>
            </a:r>
          </a:p>
          <a:p>
            <a:pPr lvl="1"/>
            <a:r>
              <a:rPr lang="en-GB" sz="2000" b="1" dirty="0"/>
              <a:t>Competition pageviews: 14,750,</a:t>
            </a:r>
            <a:r>
              <a:rPr lang="en-GB" sz="2000" dirty="0"/>
              <a:t> making it the 5th most viewed webpage for August 2020.</a:t>
            </a:r>
          </a:p>
          <a:p>
            <a:pPr lvl="1"/>
            <a:r>
              <a:rPr lang="en-GB" sz="2000" b="1" dirty="0"/>
              <a:t>Competition entries: 3,768.</a:t>
            </a:r>
            <a:endParaRPr lang="en-GB" b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Prize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C1A437-3A04-43AD-8CDF-12CC1702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522"/>
            <a:ext cx="10515600" cy="52038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800" dirty="0"/>
              <a:t>The prize is a bundle of 14 one-time-entry family tickets to English Riviera attractions and activities, including: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Babbacombe Model Village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Bygones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Dartmouth Steam Railway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Dinosaur World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English Riviera Wheel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Golden Hind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Kents</a:t>
            </a:r>
            <a:r>
              <a:rPr lang="en-GB" dirty="0"/>
              <a:t> Cavern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Torquay Land Train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Paignton Zoo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Reach Outdoors (2 hour introductory Paddleboard or Kayak session for a family of four)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Real Crime Museum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Splashdown </a:t>
            </a:r>
            <a:r>
              <a:rPr lang="en-GB" dirty="0" err="1"/>
              <a:t>Quaywest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Torquay Museum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Torre Abbey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Campaign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4F9E-8E16-4C0E-A1C8-ECFBBF7F49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63" y="3158526"/>
            <a:ext cx="1847602" cy="1847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037AF4-7AFA-4EC0-A05E-FDBCEFF5F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297" y="1439985"/>
            <a:ext cx="3002149" cy="1571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420291-ABD8-467C-9150-4D8904FFC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46" y="1496535"/>
            <a:ext cx="2757831" cy="15515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5CB4D6-3A79-497B-989C-B0F73BE8F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646" y="113022"/>
            <a:ext cx="5313177" cy="6615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1F8310-782B-4BFF-8A00-F8F18CDD1B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240" y="114000"/>
            <a:ext cx="1051294" cy="39376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02C920-BC6A-4195-AEE4-A752BEA63E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220" y="3168433"/>
            <a:ext cx="1827060" cy="18235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6E96EE-60D9-464C-AB39-142D252AF7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575" y="2272326"/>
            <a:ext cx="2191072" cy="18270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CCE892B-214E-4823-8C87-60CBC5ACBE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575" y="1431759"/>
            <a:ext cx="2205072" cy="7315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9EB92-6962-4948-9F32-57641DB36FD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539" y="855422"/>
            <a:ext cx="3416108" cy="441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3B658CB-FCBC-4313-B522-D248125851C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64" y="3219575"/>
            <a:ext cx="3802598" cy="18476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102BDD-FAEC-435C-9716-4A9FA669B9F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313" y="5128225"/>
            <a:ext cx="3194433" cy="15515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CE70AE-4FC8-41C1-8303-4ADE8283FC1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886" y="1515268"/>
            <a:ext cx="2046096" cy="15169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B2D36E-9B80-4A22-813D-9F592D54D73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64" y="5182164"/>
            <a:ext cx="2758368" cy="14437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35C58C8-7264-4F73-A213-3FFF56DFEB7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557" y="5128225"/>
            <a:ext cx="2757832" cy="15515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2F047C6-69C2-49AF-B6DF-730C275A3EC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720" y="4283444"/>
            <a:ext cx="1965246" cy="19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Advertising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C1A437-3A04-43AD-8CDF-12CC1702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09644"/>
            <a:ext cx="4962939" cy="3926046"/>
          </a:xfrm>
        </p:spPr>
        <p:txBody>
          <a:bodyPr>
            <a:normAutofit/>
          </a:bodyPr>
          <a:lstStyle/>
          <a:p>
            <a:r>
              <a:rPr lang="en-GB" sz="2400" b="1" dirty="0"/>
              <a:t>Google Search: </a:t>
            </a:r>
            <a:r>
              <a:rPr lang="en-GB" sz="2400" dirty="0"/>
              <a:t>provides high click through rates.</a:t>
            </a:r>
          </a:p>
          <a:p>
            <a:r>
              <a:rPr lang="en-GB" sz="2400" b="1" dirty="0"/>
              <a:t>Google Display: </a:t>
            </a:r>
            <a:r>
              <a:rPr lang="en-GB" sz="2400" dirty="0"/>
              <a:t>provides high impressions thereby increasing awareness.</a:t>
            </a:r>
          </a:p>
          <a:p>
            <a:r>
              <a:rPr lang="en-GB" sz="2400" b="1" dirty="0"/>
              <a:t>Facebook and Instagram: </a:t>
            </a:r>
            <a:r>
              <a:rPr lang="en-GB" sz="2400" dirty="0"/>
              <a:t>both provide good click through rates, high awareness and allows for engagement.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87CF1-8D4F-49D2-B9BE-8D78530C63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110" y="1619075"/>
            <a:ext cx="3292790" cy="141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B290A-342C-4EEF-83E8-C5C0105B1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3652" y="3707819"/>
            <a:ext cx="1988348" cy="3062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6938D-5AB2-4B84-B5FD-F2C2D49BF7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421" y="3735944"/>
            <a:ext cx="1806505" cy="3106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2FC58-4F06-4822-AC03-4B05A67955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866" y="3757039"/>
            <a:ext cx="2197218" cy="306422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B50DE6-A172-411A-AC6D-40911107A62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452221" cy="735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 range of digital advertising platforms were used as they each provide different benefits: </a:t>
            </a:r>
          </a:p>
        </p:txBody>
      </p:sp>
    </p:spTree>
    <p:extLst>
      <p:ext uri="{BB962C8B-B14F-4D97-AF65-F5344CB8AC3E}">
        <p14:creationId xmlns:p14="http://schemas.microsoft.com/office/powerpoint/2010/main" val="34229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Advertising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A292898-3239-40D8-87A2-A95EB82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55554"/>
              </p:ext>
            </p:extLst>
          </p:nvPr>
        </p:nvGraphicFramePr>
        <p:xfrm>
          <a:off x="689595" y="2208067"/>
          <a:ext cx="10930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138">
                  <a:extLst>
                    <a:ext uri="{9D8B030D-6E8A-4147-A177-3AD203B41FA5}">
                      <a16:colId xmlns:a16="http://schemas.microsoft.com/office/drawing/2014/main" val="307136057"/>
                    </a:ext>
                  </a:extLst>
                </a:gridCol>
                <a:gridCol w="2123758">
                  <a:extLst>
                    <a:ext uri="{9D8B030D-6E8A-4147-A177-3AD203B41FA5}">
                      <a16:colId xmlns:a16="http://schemas.microsoft.com/office/drawing/2014/main" val="22594315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193902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959551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28905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Advertising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Click through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0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Google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12,496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£794.97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Google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1,246,750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£682.25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Facebook and 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392,906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4,143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2935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1,652,152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14,750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3.74%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£2,227.22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49191"/>
                  </a:ext>
                </a:extLst>
              </a:tr>
            </a:tbl>
          </a:graphicData>
        </a:graphic>
      </p:graphicFrame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8EF2C15-B95D-47F0-A754-D54966A53A17}"/>
              </a:ext>
            </a:extLst>
          </p:cNvPr>
          <p:cNvSpPr txBox="1">
            <a:spLocks/>
          </p:cNvSpPr>
          <p:nvPr/>
        </p:nvSpPr>
        <p:spPr>
          <a:xfrm>
            <a:off x="838200" y="4899171"/>
            <a:ext cx="10515600" cy="168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In addition to this, the Facebook and Instagram campaign has a high engagement rate of 4.31%.</a:t>
            </a:r>
          </a:p>
        </p:txBody>
      </p:sp>
    </p:spTree>
    <p:extLst>
      <p:ext uri="{BB962C8B-B14F-4D97-AF65-F5344CB8AC3E}">
        <p14:creationId xmlns:p14="http://schemas.microsoft.com/office/powerpoint/2010/main" val="27687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Breeze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C1A437-3A04-43AD-8CDF-12CC1702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17982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From</a:t>
            </a:r>
            <a:r>
              <a:rPr lang="en-GB" b="1" dirty="0"/>
              <a:t> </a:t>
            </a: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– 28</a:t>
            </a:r>
            <a:r>
              <a:rPr lang="en-GB" baseline="30000" dirty="0"/>
              <a:t>th</a:t>
            </a:r>
            <a:r>
              <a:rPr lang="en-GB" dirty="0"/>
              <a:t> August, there were two promotions on local radio.</a:t>
            </a:r>
          </a:p>
          <a:p>
            <a:r>
              <a:rPr lang="en-GB" dirty="0"/>
              <a:t>This includes a 30 second advert and two versions of a 12 second sponsor message on Matt Rogan’s Breakfast Programme. </a:t>
            </a:r>
          </a:p>
          <a:p>
            <a:r>
              <a:rPr lang="en-GB" dirty="0"/>
              <a:t>The 30 second advert was played 8 times a day between 6am-7pm, for 4 weeks.</a:t>
            </a:r>
          </a:p>
          <a:p>
            <a:r>
              <a:rPr lang="en-GB" dirty="0"/>
              <a:t>The 12 second sponsorship credit was played 12 times a day, from 6am-10am, Monday-Friday for 4 weeks.</a:t>
            </a:r>
          </a:p>
          <a:p>
            <a:r>
              <a:rPr lang="en-GB" dirty="0"/>
              <a:t>The results are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EFE5467-E6D4-44AB-B93D-89A12EC2E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83497"/>
              </p:ext>
            </p:extLst>
          </p:nvPr>
        </p:nvGraphicFramePr>
        <p:xfrm>
          <a:off x="838200" y="4176526"/>
          <a:ext cx="10391276" cy="184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819">
                  <a:extLst>
                    <a:ext uri="{9D8B030D-6E8A-4147-A177-3AD203B41FA5}">
                      <a16:colId xmlns:a16="http://schemas.microsoft.com/office/drawing/2014/main" val="3000804614"/>
                    </a:ext>
                  </a:extLst>
                </a:gridCol>
                <a:gridCol w="2597819">
                  <a:extLst>
                    <a:ext uri="{9D8B030D-6E8A-4147-A177-3AD203B41FA5}">
                      <a16:colId xmlns:a16="http://schemas.microsoft.com/office/drawing/2014/main" val="3663922310"/>
                    </a:ext>
                  </a:extLst>
                </a:gridCol>
                <a:gridCol w="2597819">
                  <a:extLst>
                    <a:ext uri="{9D8B030D-6E8A-4147-A177-3AD203B41FA5}">
                      <a16:colId xmlns:a16="http://schemas.microsoft.com/office/drawing/2014/main" val="2700036912"/>
                    </a:ext>
                  </a:extLst>
                </a:gridCol>
                <a:gridCol w="2597819">
                  <a:extLst>
                    <a:ext uri="{9D8B030D-6E8A-4147-A177-3AD203B41FA5}">
                      <a16:colId xmlns:a16="http://schemas.microsoft.com/office/drawing/2014/main" val="2548167368"/>
                    </a:ext>
                  </a:extLst>
                </a:gridCol>
              </a:tblGrid>
              <a:tr h="4713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68841"/>
                  </a:ext>
                </a:extLst>
              </a:tr>
              <a:tr h="428246">
                <a:tc>
                  <a:txBody>
                    <a:bodyPr/>
                    <a:lstStyle/>
                    <a:p>
                      <a:r>
                        <a:rPr lang="en-GB" dirty="0"/>
                        <a:t>Breakfast Sponsorship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1,373,892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44,920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008"/>
                  </a:ext>
                </a:extLst>
              </a:tr>
              <a:tr h="471382">
                <a:tc>
                  <a:txBody>
                    <a:bodyPr/>
                    <a:lstStyle/>
                    <a:p>
                      <a:r>
                        <a:rPr lang="en-GB" dirty="0"/>
                        <a:t>Airtime advert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701,797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45,015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86810"/>
                  </a:ext>
                </a:extLst>
              </a:tr>
              <a:tr h="47138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2,075,689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89,935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9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0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8EF2C15-B95D-47F0-A754-D54966A53A17}"/>
              </a:ext>
            </a:extLst>
          </p:cNvPr>
          <p:cNvSpPr txBox="1">
            <a:spLocks/>
          </p:cNvSpPr>
          <p:nvPr/>
        </p:nvSpPr>
        <p:spPr>
          <a:xfrm>
            <a:off x="838200" y="1451296"/>
            <a:ext cx="10515600" cy="219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Competition Entries: </a:t>
            </a:r>
            <a:r>
              <a:rPr lang="en-GB" sz="2400" dirty="0"/>
              <a:t>3,768.</a:t>
            </a:r>
          </a:p>
          <a:p>
            <a:r>
              <a:rPr lang="en-GB" sz="2400" b="1" dirty="0"/>
              <a:t>Competition Entry Webpage Views: </a:t>
            </a:r>
            <a:r>
              <a:rPr lang="en-GB" sz="2400" dirty="0"/>
              <a:t>14,750. It was the 5</a:t>
            </a:r>
            <a:r>
              <a:rPr lang="en-GB" sz="2400" baseline="30000" dirty="0"/>
              <a:t>th</a:t>
            </a:r>
            <a:r>
              <a:rPr lang="en-GB" sz="2400" dirty="0"/>
              <a:t> most viewed webpage for August 2020.</a:t>
            </a:r>
          </a:p>
          <a:p>
            <a:r>
              <a:rPr lang="en-GB" sz="2400" dirty="0"/>
              <a:t>We asked the entrants two questions to help us understand more about them. The results are below.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A97965F-153A-4253-AF82-1F5D8B31A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36804"/>
              </p:ext>
            </p:extLst>
          </p:nvPr>
        </p:nvGraphicFramePr>
        <p:xfrm>
          <a:off x="6395210" y="3358515"/>
          <a:ext cx="4064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291">
                  <a:extLst>
                    <a:ext uri="{9D8B030D-6E8A-4147-A177-3AD203B41FA5}">
                      <a16:colId xmlns:a16="http://schemas.microsoft.com/office/drawing/2014/main" val="3021363193"/>
                    </a:ext>
                  </a:extLst>
                </a:gridCol>
                <a:gridCol w="1239709">
                  <a:extLst>
                    <a:ext uri="{9D8B030D-6E8A-4147-A177-3AD203B41FA5}">
                      <a16:colId xmlns:a16="http://schemas.microsoft.com/office/drawing/2014/main" val="16551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Where did you hear about the competition?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entries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89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English Riviera 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Participating attractions 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10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Breeze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8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English Riviera 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8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English Riviera 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6701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3D833F-3CE6-4FA6-9978-E00C02EEA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84397"/>
              </p:ext>
            </p:extLst>
          </p:nvPr>
        </p:nvGraphicFramePr>
        <p:xfrm>
          <a:off x="1014138" y="3716578"/>
          <a:ext cx="4721136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634">
                  <a:extLst>
                    <a:ext uri="{9D8B030D-6E8A-4147-A177-3AD203B41FA5}">
                      <a16:colId xmlns:a16="http://schemas.microsoft.com/office/drawing/2014/main" val="3021363193"/>
                    </a:ext>
                  </a:extLst>
                </a:gridCol>
                <a:gridCol w="1599502">
                  <a:extLst>
                    <a:ext uri="{9D8B030D-6E8A-4147-A177-3AD203B41FA5}">
                      <a16:colId xmlns:a16="http://schemas.microsoft.com/office/drawing/2014/main" val="165516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Have you used the English Riviera website before?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entries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89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 find out what events are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 plan a day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3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Learn more about the English Riviera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1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Holiday inspiration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 plan a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8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8966-0578-428A-89B0-D740336F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Postcode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71889C-1F1F-4B9E-B3BB-C8E33CAB7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51963"/>
            <a:ext cx="5157787" cy="46377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As expected, the majority of the postcodes were local, with almost 1500 entries from Torbay alone. </a:t>
            </a:r>
          </a:p>
          <a:p>
            <a:r>
              <a:rPr lang="en-GB" dirty="0"/>
              <a:t>This is likely to due the targeting from the Digital Advertising and the use of the local radio, The Breeze.</a:t>
            </a:r>
          </a:p>
          <a:p>
            <a:r>
              <a:rPr lang="en-GB" dirty="0"/>
              <a:t>Plymouth postcodes were the next most popular, followed by Bristol, Exeter, Birmingham and then London.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D8A-8243-4E35-8E20-9B2951B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98A-3F0E-4023-9D59-52B2D85805D2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E7E7-A347-4530-8C50-3A685ADA8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815" y="0"/>
            <a:ext cx="1384185" cy="1381523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8EF2C15-B95D-47F0-A754-D54966A53A17}"/>
              </a:ext>
            </a:extLst>
          </p:cNvPr>
          <p:cNvSpPr txBox="1">
            <a:spLocks/>
          </p:cNvSpPr>
          <p:nvPr/>
        </p:nvSpPr>
        <p:spPr>
          <a:xfrm>
            <a:off x="838200" y="1746648"/>
            <a:ext cx="10515600" cy="483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E0BB2-8EE7-4280-AB5E-A95E19B0D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279" y="1381523"/>
            <a:ext cx="5513621" cy="52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690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Golden Ticket Campaign</vt:lpstr>
      <vt:lpstr>Summary</vt:lpstr>
      <vt:lpstr>Prize</vt:lpstr>
      <vt:lpstr>Campaign Assets</vt:lpstr>
      <vt:lpstr>Digital Advertising</vt:lpstr>
      <vt:lpstr>Digital Advertising Results</vt:lpstr>
      <vt:lpstr>The Breeze</vt:lpstr>
      <vt:lpstr>Competition Entries</vt:lpstr>
      <vt:lpstr>Postcode Analysis</vt:lpstr>
      <vt:lpstr>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Impact</dc:title>
  <dc:creator>Gina F</dc:creator>
  <cp:lastModifiedBy>Gina F</cp:lastModifiedBy>
  <cp:revision>111</cp:revision>
  <dcterms:created xsi:type="dcterms:W3CDTF">2020-03-20T14:33:48Z</dcterms:created>
  <dcterms:modified xsi:type="dcterms:W3CDTF">2020-09-09T14:47:10Z</dcterms:modified>
</cp:coreProperties>
</file>