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7.xml" ContentType="application/vnd.openxmlformats-officedocument.drawingml.chart+xml"/>
  <Override PartName="/ppt/charts/chart28.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2" r:id="rId2"/>
    <p:sldId id="283" r:id="rId3"/>
    <p:sldId id="284" r:id="rId4"/>
    <p:sldId id="321" r:id="rId5"/>
    <p:sldId id="364" r:id="rId6"/>
    <p:sldId id="422" r:id="rId7"/>
    <p:sldId id="323" r:id="rId8"/>
    <p:sldId id="324" r:id="rId9"/>
    <p:sldId id="366" r:id="rId10"/>
    <p:sldId id="423" r:id="rId11"/>
    <p:sldId id="326" r:id="rId12"/>
    <p:sldId id="368" r:id="rId13"/>
    <p:sldId id="327" r:id="rId14"/>
    <p:sldId id="328" r:id="rId15"/>
    <p:sldId id="369" r:id="rId16"/>
    <p:sldId id="329"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G"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2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a:t>
            </a:r>
            <a:r>
              <a:rPr lang="en-GB" sz="1100" baseline="0" dirty="0" smtClean="0"/>
              <a:t> s</a:t>
            </a:r>
            <a:r>
              <a:rPr lang="en-GB" sz="1100" dirty="0" smtClean="0"/>
              <a:t>taying trips (000’s)</a:t>
            </a:r>
            <a:endParaRPr lang="en-GB" sz="1100" dirty="0"/>
          </a:p>
        </c:rich>
      </c:tx>
      <c:layout/>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spPr>
              <a:solidFill>
                <a:schemeClr val="bg1">
                  <a:lumMod val="65000"/>
                </a:schemeClr>
              </a:solidFill>
            </c:spPr>
          </c:dPt>
          <c:dPt>
            <c:idx val="6"/>
            <c:invertIfNegative val="0"/>
            <c:bubble3D val="0"/>
            <c:spPr>
              <a:solidFill>
                <a:schemeClr val="accent6">
                  <a:lumMod val="75000"/>
                </a:schemeClr>
              </a:solidFill>
            </c:spPr>
          </c:dPt>
          <c:dPt>
            <c:idx val="7"/>
            <c:invertIfNegative val="0"/>
            <c:bubble3D val="0"/>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9"/>
                <c:pt idx="0">
                  <c:v>Exeter</c:v>
                </c:pt>
                <c:pt idx="1">
                  <c:v>Mid Devon</c:v>
                </c:pt>
                <c:pt idx="2">
                  <c:v>North Devon</c:v>
                </c:pt>
                <c:pt idx="3">
                  <c:v>Plymouth</c:v>
                </c:pt>
                <c:pt idx="4">
                  <c:v>South Hams</c:v>
                </c:pt>
                <c:pt idx="5">
                  <c:v>Teignbridge</c:v>
                </c:pt>
                <c:pt idx="6">
                  <c:v>Torbay</c:v>
                </c:pt>
                <c:pt idx="7">
                  <c:v>Torridge</c:v>
                </c:pt>
                <c:pt idx="8">
                  <c:v>West Devon</c:v>
                </c:pt>
              </c:strCache>
            </c:strRef>
          </c:cat>
          <c:val>
            <c:numRef>
              <c:f>Sheet1!$B$2:$B$11</c:f>
              <c:numCache>
                <c:formatCode>#,##0</c:formatCode>
                <c:ptCount val="9"/>
                <c:pt idx="0">
                  <c:v>500</c:v>
                </c:pt>
                <c:pt idx="1">
                  <c:v>215</c:v>
                </c:pt>
                <c:pt idx="2">
                  <c:v>1019</c:v>
                </c:pt>
                <c:pt idx="3">
                  <c:v>736</c:v>
                </c:pt>
                <c:pt idx="4">
                  <c:v>514</c:v>
                </c:pt>
                <c:pt idx="5">
                  <c:v>591</c:v>
                </c:pt>
                <c:pt idx="6">
                  <c:v>1110.0999999999999</c:v>
                </c:pt>
                <c:pt idx="7">
                  <c:v>260.7</c:v>
                </c:pt>
                <c:pt idx="8">
                  <c:v>263.5</c:v>
                </c:pt>
              </c:numCache>
            </c:numRef>
          </c:val>
        </c:ser>
        <c:dLbls>
          <c:showLegendKey val="0"/>
          <c:showVal val="0"/>
          <c:showCatName val="0"/>
          <c:showSerName val="0"/>
          <c:showPercent val="0"/>
          <c:showBubbleSize val="0"/>
        </c:dLbls>
        <c:gapWidth val="55"/>
        <c:axId val="411565608"/>
        <c:axId val="411566000"/>
      </c:barChart>
      <c:catAx>
        <c:axId val="411565608"/>
        <c:scaling>
          <c:orientation val="minMax"/>
        </c:scaling>
        <c:delete val="0"/>
        <c:axPos val="b"/>
        <c:numFmt formatCode="General" sourceLinked="0"/>
        <c:majorTickMark val="none"/>
        <c:minorTickMark val="none"/>
        <c:tickLblPos val="nextTo"/>
        <c:txPr>
          <a:bodyPr/>
          <a:lstStyle/>
          <a:p>
            <a:pPr>
              <a:defRPr sz="800"/>
            </a:pPr>
            <a:endParaRPr lang="en-US"/>
          </a:p>
        </c:txPr>
        <c:crossAx val="411566000"/>
        <c:crosses val="autoZero"/>
        <c:auto val="1"/>
        <c:lblAlgn val="ctr"/>
        <c:lblOffset val="100"/>
        <c:noMultiLvlLbl val="0"/>
      </c:catAx>
      <c:valAx>
        <c:axId val="411566000"/>
        <c:scaling>
          <c:orientation val="minMax"/>
        </c:scaling>
        <c:delete val="0"/>
        <c:axPos val="l"/>
        <c:majorGridlines/>
        <c:numFmt formatCode="#,##0" sourceLinked="1"/>
        <c:majorTickMark val="none"/>
        <c:minorTickMark val="none"/>
        <c:tickLblPos val="nextTo"/>
        <c:txPr>
          <a:bodyPr/>
          <a:lstStyle/>
          <a:p>
            <a:pPr>
              <a:defRPr sz="800"/>
            </a:pPr>
            <a:endParaRPr lang="en-US"/>
          </a:p>
        </c:txPr>
        <c:crossAx val="411565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smtClean="0"/>
              <a:t>Day visit spend</a:t>
            </a:r>
            <a:endParaRPr lang="en-US" sz="1200"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3.9337036057481411E-3"/>
                  <c:y val="-5.9938556209803852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4.9570219518645861E-3"/>
                  <c:y val="3.4755397548420636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Urban visits</c:v>
                </c:pt>
                <c:pt idx="1">
                  <c:v>Countryside visits</c:v>
                </c:pt>
                <c:pt idx="2">
                  <c:v>Coastal visits</c:v>
                </c:pt>
              </c:strCache>
            </c:strRef>
          </c:cat>
          <c:val>
            <c:numRef>
              <c:f>Sheet1!$B$2:$B$4</c:f>
              <c:numCache>
                <c:formatCode>"£"#,##0</c:formatCode>
                <c:ptCount val="3"/>
                <c:pt idx="0">
                  <c:v>78392000</c:v>
                </c:pt>
                <c:pt idx="1">
                  <c:v>1530000</c:v>
                </c:pt>
                <c:pt idx="2">
                  <c:v>44200000</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a:t>
            </a:r>
            <a:r>
              <a:rPr lang="en-GB" sz="1100" baseline="0" dirty="0" smtClean="0"/>
              <a:t> s</a:t>
            </a:r>
            <a:r>
              <a:rPr lang="en-GB" sz="1100" dirty="0" smtClean="0"/>
              <a:t>taying trips (000’s)</a:t>
            </a:r>
            <a:endParaRPr lang="en-GB" sz="1100" dirty="0"/>
          </a:p>
        </c:rich>
      </c:tx>
      <c:overlay val="0"/>
    </c:title>
    <c:autoTitleDeleted val="0"/>
    <c:plotArea>
      <c:layout/>
      <c:barChart>
        <c:barDir val="col"/>
        <c:grouping val="clustered"/>
        <c:varyColors val="0"/>
        <c:ser>
          <c:idx val="0"/>
          <c:order val="0"/>
          <c:tx>
            <c:strRef>
              <c:f>Sheet1!$B$1</c:f>
              <c:strCache>
                <c:ptCount val="1"/>
                <c:pt idx="0">
                  <c:v>000's</c:v>
                </c:pt>
              </c:strCache>
            </c:strRef>
          </c:tx>
          <c:spPr>
            <a:solidFill>
              <a:schemeClr val="bg1">
                <a:lumMod val="65000"/>
              </a:schemeClr>
            </a:solidFill>
          </c:spPr>
          <c:invertIfNegative val="0"/>
          <c:dPt>
            <c:idx val="0"/>
            <c:invertIfNegative val="0"/>
            <c:bubble3D val="0"/>
          </c:dPt>
          <c:dPt>
            <c:idx val="1"/>
            <c:invertIfNegative val="0"/>
            <c:bubble3D val="0"/>
            <c:spPr>
              <a:solidFill>
                <a:schemeClr val="accent6">
                  <a:lumMod val="75000"/>
                </a:schemeClr>
              </a:solidFill>
            </c:spPr>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Cornwall</c:v>
                </c:pt>
                <c:pt idx="1">
                  <c:v>Devon</c:v>
                </c:pt>
                <c:pt idx="2">
                  <c:v>Dorset </c:v>
                </c:pt>
                <c:pt idx="3">
                  <c:v>Former Avon</c:v>
                </c:pt>
                <c:pt idx="4">
                  <c:v>Gloucs</c:v>
                </c:pt>
                <c:pt idx="5">
                  <c:v>Somerset</c:v>
                </c:pt>
                <c:pt idx="6">
                  <c:v>Wiltshire</c:v>
                </c:pt>
              </c:strCache>
            </c:strRef>
          </c:cat>
          <c:val>
            <c:numRef>
              <c:f>Sheet1!$B$2:$B$8</c:f>
              <c:numCache>
                <c:formatCode>#,##0</c:formatCode>
                <c:ptCount val="7"/>
                <c:pt idx="0">
                  <c:v>4861</c:v>
                </c:pt>
                <c:pt idx="1">
                  <c:v>5732</c:v>
                </c:pt>
                <c:pt idx="2">
                  <c:v>3640</c:v>
                </c:pt>
                <c:pt idx="3">
                  <c:v>4159</c:v>
                </c:pt>
                <c:pt idx="4">
                  <c:v>2271</c:v>
                </c:pt>
                <c:pt idx="5">
                  <c:v>2452</c:v>
                </c:pt>
                <c:pt idx="6">
                  <c:v>1892</c:v>
                </c:pt>
              </c:numCache>
            </c:numRef>
          </c:val>
        </c:ser>
        <c:dLbls>
          <c:showLegendKey val="0"/>
          <c:showVal val="0"/>
          <c:showCatName val="0"/>
          <c:showSerName val="0"/>
          <c:showPercent val="0"/>
          <c:showBubbleSize val="0"/>
        </c:dLbls>
        <c:gapWidth val="55"/>
        <c:axId val="226882648"/>
        <c:axId val="226885392"/>
      </c:barChart>
      <c:catAx>
        <c:axId val="226882648"/>
        <c:scaling>
          <c:orientation val="minMax"/>
        </c:scaling>
        <c:delete val="0"/>
        <c:axPos val="b"/>
        <c:numFmt formatCode="General" sourceLinked="0"/>
        <c:majorTickMark val="none"/>
        <c:minorTickMark val="none"/>
        <c:tickLblPos val="nextTo"/>
        <c:txPr>
          <a:bodyPr/>
          <a:lstStyle/>
          <a:p>
            <a:pPr>
              <a:defRPr sz="800"/>
            </a:pPr>
            <a:endParaRPr lang="en-US"/>
          </a:p>
        </c:txPr>
        <c:crossAx val="226885392"/>
        <c:crosses val="autoZero"/>
        <c:auto val="1"/>
        <c:lblAlgn val="ctr"/>
        <c:lblOffset val="100"/>
        <c:noMultiLvlLbl val="0"/>
      </c:catAx>
      <c:valAx>
        <c:axId val="226885392"/>
        <c:scaling>
          <c:orientation val="minMax"/>
        </c:scaling>
        <c:delete val="0"/>
        <c:axPos val="l"/>
        <c:majorGridlines/>
        <c:numFmt formatCode="#,##0" sourceLinked="1"/>
        <c:majorTickMark val="none"/>
        <c:minorTickMark val="none"/>
        <c:tickLblPos val="nextTo"/>
        <c:txPr>
          <a:bodyPr/>
          <a:lstStyle/>
          <a:p>
            <a:pPr>
              <a:defRPr sz="800"/>
            </a:pPr>
            <a:endParaRPr lang="en-US"/>
          </a:p>
        </c:txPr>
        <c:crossAx val="226882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a:t>
            </a:r>
            <a:r>
              <a:rPr lang="en-GB" sz="1100" baseline="0" dirty="0" smtClean="0"/>
              <a:t> s</a:t>
            </a:r>
            <a:r>
              <a:rPr lang="en-GB" sz="1100" dirty="0" smtClean="0"/>
              <a:t>taying nights (000’s)</a:t>
            </a:r>
            <a:endParaRPr lang="en-GB" sz="1100" dirty="0"/>
          </a:p>
        </c:rich>
      </c:tx>
      <c:overlay val="0"/>
    </c:title>
    <c:autoTitleDeleted val="0"/>
    <c:plotArea>
      <c:layout/>
      <c:barChart>
        <c:barDir val="col"/>
        <c:grouping val="clustered"/>
        <c:varyColors val="0"/>
        <c:ser>
          <c:idx val="0"/>
          <c:order val="0"/>
          <c:tx>
            <c:strRef>
              <c:f>Sheet1!$B$1</c:f>
              <c:strCache>
                <c:ptCount val="1"/>
                <c:pt idx="0">
                  <c:v>000's</c:v>
                </c:pt>
              </c:strCache>
            </c:strRef>
          </c:tx>
          <c:spPr>
            <a:solidFill>
              <a:schemeClr val="bg1">
                <a:lumMod val="65000"/>
              </a:schemeClr>
            </a:solidFill>
          </c:spPr>
          <c:invertIfNegative val="0"/>
          <c:dPt>
            <c:idx val="0"/>
            <c:invertIfNegative val="0"/>
            <c:bubble3D val="0"/>
          </c:dPt>
          <c:dPt>
            <c:idx val="1"/>
            <c:invertIfNegative val="0"/>
            <c:bubble3D val="0"/>
            <c:spPr>
              <a:solidFill>
                <a:schemeClr val="accent6">
                  <a:lumMod val="75000"/>
                </a:schemeClr>
              </a:solidFill>
            </c:spPr>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Cornwall</c:v>
                </c:pt>
                <c:pt idx="1">
                  <c:v>Devon</c:v>
                </c:pt>
                <c:pt idx="2">
                  <c:v>Dorset </c:v>
                </c:pt>
                <c:pt idx="3">
                  <c:v>Former Avon</c:v>
                </c:pt>
                <c:pt idx="4">
                  <c:v>Gloucs</c:v>
                </c:pt>
                <c:pt idx="5">
                  <c:v>Somerset</c:v>
                </c:pt>
                <c:pt idx="6">
                  <c:v>Wiltshire</c:v>
                </c:pt>
              </c:strCache>
            </c:strRef>
          </c:cat>
          <c:val>
            <c:numRef>
              <c:f>Sheet1!$B$2:$B$8</c:f>
              <c:numCache>
                <c:formatCode>#,##0</c:formatCode>
                <c:ptCount val="7"/>
                <c:pt idx="0">
                  <c:v>24383</c:v>
                </c:pt>
                <c:pt idx="1">
                  <c:v>23854</c:v>
                </c:pt>
                <c:pt idx="2">
                  <c:v>14604</c:v>
                </c:pt>
                <c:pt idx="3">
                  <c:v>12754</c:v>
                </c:pt>
                <c:pt idx="4">
                  <c:v>6628</c:v>
                </c:pt>
                <c:pt idx="5">
                  <c:v>9332</c:v>
                </c:pt>
                <c:pt idx="6">
                  <c:v>6130</c:v>
                </c:pt>
              </c:numCache>
            </c:numRef>
          </c:val>
        </c:ser>
        <c:dLbls>
          <c:showLegendKey val="0"/>
          <c:showVal val="0"/>
          <c:showCatName val="0"/>
          <c:showSerName val="0"/>
          <c:showPercent val="0"/>
          <c:showBubbleSize val="0"/>
        </c:dLbls>
        <c:gapWidth val="55"/>
        <c:axId val="226886176"/>
        <c:axId val="226886568"/>
      </c:barChart>
      <c:catAx>
        <c:axId val="226886176"/>
        <c:scaling>
          <c:orientation val="minMax"/>
        </c:scaling>
        <c:delete val="0"/>
        <c:axPos val="b"/>
        <c:numFmt formatCode="General" sourceLinked="0"/>
        <c:majorTickMark val="none"/>
        <c:minorTickMark val="none"/>
        <c:tickLblPos val="nextTo"/>
        <c:txPr>
          <a:bodyPr/>
          <a:lstStyle/>
          <a:p>
            <a:pPr>
              <a:defRPr sz="800"/>
            </a:pPr>
            <a:endParaRPr lang="en-US"/>
          </a:p>
        </c:txPr>
        <c:crossAx val="226886568"/>
        <c:crosses val="autoZero"/>
        <c:auto val="1"/>
        <c:lblAlgn val="ctr"/>
        <c:lblOffset val="100"/>
        <c:noMultiLvlLbl val="0"/>
      </c:catAx>
      <c:valAx>
        <c:axId val="226886568"/>
        <c:scaling>
          <c:orientation val="minMax"/>
        </c:scaling>
        <c:delete val="0"/>
        <c:axPos val="l"/>
        <c:majorGridlines/>
        <c:numFmt formatCode="#,##0" sourceLinked="1"/>
        <c:majorTickMark val="none"/>
        <c:minorTickMark val="none"/>
        <c:tickLblPos val="nextTo"/>
        <c:txPr>
          <a:bodyPr/>
          <a:lstStyle/>
          <a:p>
            <a:pPr>
              <a:defRPr sz="800"/>
            </a:pPr>
            <a:endParaRPr lang="en-US"/>
          </a:p>
        </c:txPr>
        <c:crossAx val="226886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 staying spend (millions)</a:t>
            </a:r>
            <a:endParaRPr lang="en-GB" sz="1100" dirty="0"/>
          </a:p>
        </c:rich>
      </c:tx>
      <c:overlay val="0"/>
    </c:title>
    <c:autoTitleDeleted val="0"/>
    <c:plotArea>
      <c:layout/>
      <c:barChart>
        <c:barDir val="col"/>
        <c:grouping val="clustered"/>
        <c:varyColors val="0"/>
        <c:ser>
          <c:idx val="0"/>
          <c:order val="0"/>
          <c:tx>
            <c:strRef>
              <c:f>Sheet1!$B$1</c:f>
              <c:strCache>
                <c:ptCount val="1"/>
                <c:pt idx="0">
                  <c:v>Millions</c:v>
                </c:pt>
              </c:strCache>
            </c:strRef>
          </c:tx>
          <c:spPr>
            <a:solidFill>
              <a:schemeClr val="bg1">
                <a:lumMod val="65000"/>
              </a:schemeClr>
            </a:solidFill>
          </c:spPr>
          <c:invertIfNegative val="0"/>
          <c:dPt>
            <c:idx val="0"/>
            <c:invertIfNegative val="0"/>
            <c:bubble3D val="0"/>
          </c:dPt>
          <c:dPt>
            <c:idx val="1"/>
            <c:invertIfNegative val="0"/>
            <c:bubble3D val="0"/>
            <c:spPr>
              <a:solidFill>
                <a:schemeClr val="accent6">
                  <a:lumMod val="75000"/>
                </a:schemeClr>
              </a:solidFill>
            </c:spPr>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Cornwall</c:v>
                </c:pt>
                <c:pt idx="1">
                  <c:v>Devon</c:v>
                </c:pt>
                <c:pt idx="2">
                  <c:v>Dorset </c:v>
                </c:pt>
                <c:pt idx="3">
                  <c:v>Former Avon</c:v>
                </c:pt>
                <c:pt idx="4">
                  <c:v>Gloucs</c:v>
                </c:pt>
                <c:pt idx="5">
                  <c:v>Somerset</c:v>
                </c:pt>
                <c:pt idx="6">
                  <c:v>Wiltshire</c:v>
                </c:pt>
              </c:strCache>
            </c:strRef>
          </c:cat>
          <c:val>
            <c:numRef>
              <c:f>Sheet1!$B$2:$B$8</c:f>
              <c:numCache>
                <c:formatCode>"£"#,##0</c:formatCode>
                <c:ptCount val="7"/>
                <c:pt idx="0">
                  <c:v>1511.6849999999999</c:v>
                </c:pt>
                <c:pt idx="1">
                  <c:v>1381.989</c:v>
                </c:pt>
                <c:pt idx="2">
                  <c:v>872.34299999999996</c:v>
                </c:pt>
                <c:pt idx="3">
                  <c:v>893.97299999999996</c:v>
                </c:pt>
                <c:pt idx="4">
                  <c:v>481.822</c:v>
                </c:pt>
                <c:pt idx="5">
                  <c:v>509.97899999999998</c:v>
                </c:pt>
                <c:pt idx="6">
                  <c:v>399.90600000000001</c:v>
                </c:pt>
              </c:numCache>
            </c:numRef>
          </c:val>
        </c:ser>
        <c:dLbls>
          <c:showLegendKey val="0"/>
          <c:showVal val="0"/>
          <c:showCatName val="0"/>
          <c:showSerName val="0"/>
          <c:showPercent val="0"/>
          <c:showBubbleSize val="0"/>
        </c:dLbls>
        <c:gapWidth val="55"/>
        <c:axId val="226887352"/>
        <c:axId val="226887744"/>
      </c:barChart>
      <c:catAx>
        <c:axId val="226887352"/>
        <c:scaling>
          <c:orientation val="minMax"/>
        </c:scaling>
        <c:delete val="0"/>
        <c:axPos val="b"/>
        <c:numFmt formatCode="General" sourceLinked="0"/>
        <c:majorTickMark val="none"/>
        <c:minorTickMark val="none"/>
        <c:tickLblPos val="nextTo"/>
        <c:txPr>
          <a:bodyPr/>
          <a:lstStyle/>
          <a:p>
            <a:pPr>
              <a:defRPr sz="800"/>
            </a:pPr>
            <a:endParaRPr lang="en-US"/>
          </a:p>
        </c:txPr>
        <c:crossAx val="226887744"/>
        <c:crosses val="autoZero"/>
        <c:auto val="1"/>
        <c:lblAlgn val="ctr"/>
        <c:lblOffset val="100"/>
        <c:noMultiLvlLbl val="0"/>
      </c:catAx>
      <c:valAx>
        <c:axId val="226887744"/>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226887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Trips</a:t>
            </a:r>
            <a:endParaRPr lang="en-GB" sz="1100" dirty="0"/>
          </a:p>
        </c:rich>
      </c:tx>
      <c:overlay val="0"/>
    </c:title>
    <c:autoTitleDeleted val="0"/>
    <c:plotArea>
      <c:layout/>
      <c:barChart>
        <c:barDir val="col"/>
        <c:grouping val="percentStacked"/>
        <c:varyColors val="0"/>
        <c:ser>
          <c:idx val="0"/>
          <c:order val="0"/>
          <c:tx>
            <c:strRef>
              <c:f>Sheet1!$B$1</c:f>
              <c:strCache>
                <c:ptCount val="1"/>
                <c:pt idx="0">
                  <c:v>UK</c:v>
                </c:pt>
              </c:strCache>
            </c:strRef>
          </c:tx>
          <c:spPr>
            <a:solidFill>
              <a:schemeClr val="accent6">
                <a:lumMod val="75000"/>
              </a:schemeClr>
            </a:solidFill>
          </c:spPr>
          <c:invertIfNegative val="0"/>
          <c:dLbls>
            <c:dLbl>
              <c:idx val="4"/>
              <c:delete val="1"/>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Holiday </c:v>
                </c:pt>
                <c:pt idx="1">
                  <c:v>Business</c:v>
                </c:pt>
                <c:pt idx="2">
                  <c:v>VFR</c:v>
                </c:pt>
                <c:pt idx="3">
                  <c:v>Other </c:v>
                </c:pt>
                <c:pt idx="4">
                  <c:v>Study</c:v>
                </c:pt>
              </c:strCache>
            </c:strRef>
          </c:cat>
          <c:val>
            <c:numRef>
              <c:f>Sheet1!$B$2:$B$6</c:f>
              <c:numCache>
                <c:formatCode>0%</c:formatCode>
                <c:ptCount val="5"/>
                <c:pt idx="0">
                  <c:v>0.95443850267379682</c:v>
                </c:pt>
                <c:pt idx="1">
                  <c:v>0.88854489164086692</c:v>
                </c:pt>
                <c:pt idx="2">
                  <c:v>0.70240000000000002</c:v>
                </c:pt>
                <c:pt idx="3">
                  <c:v>0.88659793814432986</c:v>
                </c:pt>
                <c:pt idx="4">
                  <c:v>0</c:v>
                </c:pt>
              </c:numCache>
            </c:numRef>
          </c:val>
        </c:ser>
        <c:ser>
          <c:idx val="1"/>
          <c:order val="1"/>
          <c:tx>
            <c:strRef>
              <c:f>Sheet1!$C$1</c:f>
              <c:strCache>
                <c:ptCount val="1"/>
                <c:pt idx="0">
                  <c:v>Overseas</c:v>
                </c:pt>
              </c:strCache>
            </c:strRef>
          </c:tx>
          <c:spPr>
            <a:solidFill>
              <a:schemeClr val="tx2">
                <a:lumMod val="60000"/>
                <a:lumOff val="40000"/>
              </a:schemeClr>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Holiday </c:v>
                </c:pt>
                <c:pt idx="1">
                  <c:v>Business</c:v>
                </c:pt>
                <c:pt idx="2">
                  <c:v>VFR</c:v>
                </c:pt>
                <c:pt idx="3">
                  <c:v>Other </c:v>
                </c:pt>
                <c:pt idx="4">
                  <c:v>Study</c:v>
                </c:pt>
              </c:strCache>
            </c:strRef>
          </c:cat>
          <c:val>
            <c:numRef>
              <c:f>Sheet1!$C$2:$C$6</c:f>
              <c:numCache>
                <c:formatCode>0%</c:formatCode>
                <c:ptCount val="5"/>
                <c:pt idx="0">
                  <c:v>4.556149732620321E-2</c:v>
                </c:pt>
                <c:pt idx="1">
                  <c:v>0.11145510835913312</c:v>
                </c:pt>
                <c:pt idx="2">
                  <c:v>0.29759999999999998</c:v>
                </c:pt>
                <c:pt idx="3">
                  <c:v>0.1134020618556701</c:v>
                </c:pt>
                <c:pt idx="4">
                  <c:v>1</c:v>
                </c:pt>
              </c:numCache>
            </c:numRef>
          </c:val>
        </c:ser>
        <c:dLbls>
          <c:showLegendKey val="0"/>
          <c:showVal val="0"/>
          <c:showCatName val="0"/>
          <c:showSerName val="0"/>
          <c:showPercent val="0"/>
          <c:showBubbleSize val="0"/>
        </c:dLbls>
        <c:gapWidth val="55"/>
        <c:overlap val="100"/>
        <c:axId val="226888528"/>
        <c:axId val="226888920"/>
      </c:barChart>
      <c:catAx>
        <c:axId val="226888528"/>
        <c:scaling>
          <c:orientation val="minMax"/>
        </c:scaling>
        <c:delete val="0"/>
        <c:axPos val="b"/>
        <c:numFmt formatCode="General" sourceLinked="0"/>
        <c:majorTickMark val="none"/>
        <c:minorTickMark val="none"/>
        <c:tickLblPos val="nextTo"/>
        <c:txPr>
          <a:bodyPr/>
          <a:lstStyle/>
          <a:p>
            <a:pPr>
              <a:defRPr sz="800" b="0"/>
            </a:pPr>
            <a:endParaRPr lang="en-US"/>
          </a:p>
        </c:txPr>
        <c:crossAx val="226888920"/>
        <c:crosses val="autoZero"/>
        <c:auto val="1"/>
        <c:lblAlgn val="ctr"/>
        <c:lblOffset val="100"/>
        <c:noMultiLvlLbl val="0"/>
      </c:catAx>
      <c:valAx>
        <c:axId val="226888920"/>
        <c:scaling>
          <c:orientation val="minMax"/>
        </c:scaling>
        <c:delete val="0"/>
        <c:axPos val="l"/>
        <c:majorGridlines/>
        <c:numFmt formatCode="0%" sourceLinked="1"/>
        <c:majorTickMark val="none"/>
        <c:minorTickMark val="none"/>
        <c:tickLblPos val="nextTo"/>
        <c:txPr>
          <a:bodyPr/>
          <a:lstStyle/>
          <a:p>
            <a:pPr>
              <a:defRPr sz="800"/>
            </a:pPr>
            <a:endParaRPr lang="en-US"/>
          </a:p>
        </c:txPr>
        <c:crossAx val="226888528"/>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Nights</a:t>
            </a:r>
            <a:endParaRPr lang="en-GB" sz="1100" dirty="0"/>
          </a:p>
        </c:rich>
      </c:tx>
      <c:overlay val="0"/>
    </c:title>
    <c:autoTitleDeleted val="0"/>
    <c:plotArea>
      <c:layout/>
      <c:barChart>
        <c:barDir val="col"/>
        <c:grouping val="percentStacked"/>
        <c:varyColors val="0"/>
        <c:ser>
          <c:idx val="0"/>
          <c:order val="0"/>
          <c:tx>
            <c:strRef>
              <c:f>Sheet1!$B$1</c:f>
              <c:strCache>
                <c:ptCount val="1"/>
                <c:pt idx="0">
                  <c:v>UK</c:v>
                </c:pt>
              </c:strCache>
            </c:strRef>
          </c:tx>
          <c:spPr>
            <a:solidFill>
              <a:schemeClr val="accent6">
                <a:lumMod val="75000"/>
              </a:schemeClr>
            </a:solidFill>
          </c:spPr>
          <c:invertIfNegative val="0"/>
          <c:dLbls>
            <c:dLbl>
              <c:idx val="4"/>
              <c:delete val="1"/>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Holiday </c:v>
                </c:pt>
                <c:pt idx="1">
                  <c:v>Business</c:v>
                </c:pt>
                <c:pt idx="2">
                  <c:v>VFR</c:v>
                </c:pt>
                <c:pt idx="3">
                  <c:v>Other </c:v>
                </c:pt>
                <c:pt idx="4">
                  <c:v>Study</c:v>
                </c:pt>
              </c:strCache>
            </c:strRef>
          </c:cat>
          <c:val>
            <c:numRef>
              <c:f>Sheet1!$B$2:$B$6</c:f>
              <c:numCache>
                <c:formatCode>0%</c:formatCode>
                <c:ptCount val="5"/>
                <c:pt idx="0">
                  <c:v>0.94499974370803219</c:v>
                </c:pt>
                <c:pt idx="1">
                  <c:v>0.7617602427921093</c:v>
                </c:pt>
                <c:pt idx="2">
                  <c:v>0.46105341246290799</c:v>
                </c:pt>
                <c:pt idx="3">
                  <c:v>0.81558441558441563</c:v>
                </c:pt>
                <c:pt idx="4">
                  <c:v>0</c:v>
                </c:pt>
              </c:numCache>
            </c:numRef>
          </c:val>
        </c:ser>
        <c:ser>
          <c:idx val="1"/>
          <c:order val="1"/>
          <c:tx>
            <c:strRef>
              <c:f>Sheet1!$C$1</c:f>
              <c:strCache>
                <c:ptCount val="1"/>
                <c:pt idx="0">
                  <c:v>Overseas</c:v>
                </c:pt>
              </c:strCache>
            </c:strRef>
          </c:tx>
          <c:spPr>
            <a:solidFill>
              <a:schemeClr val="tx2">
                <a:lumMod val="60000"/>
                <a:lumOff val="40000"/>
              </a:schemeClr>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Holiday </c:v>
                </c:pt>
                <c:pt idx="1">
                  <c:v>Business</c:v>
                </c:pt>
                <c:pt idx="2">
                  <c:v>VFR</c:v>
                </c:pt>
                <c:pt idx="3">
                  <c:v>Other </c:v>
                </c:pt>
                <c:pt idx="4">
                  <c:v>Study</c:v>
                </c:pt>
              </c:strCache>
            </c:strRef>
          </c:cat>
          <c:val>
            <c:numRef>
              <c:f>Sheet1!$C$2:$C$6</c:f>
              <c:numCache>
                <c:formatCode>0%</c:formatCode>
                <c:ptCount val="5"/>
                <c:pt idx="0">
                  <c:v>5.5000256291967808E-2</c:v>
                </c:pt>
                <c:pt idx="1">
                  <c:v>0.23823975720789076</c:v>
                </c:pt>
                <c:pt idx="2">
                  <c:v>0.53894658753709201</c:v>
                </c:pt>
                <c:pt idx="3">
                  <c:v>0.18441558441558442</c:v>
                </c:pt>
                <c:pt idx="4">
                  <c:v>1</c:v>
                </c:pt>
              </c:numCache>
            </c:numRef>
          </c:val>
        </c:ser>
        <c:dLbls>
          <c:showLegendKey val="0"/>
          <c:showVal val="0"/>
          <c:showCatName val="0"/>
          <c:showSerName val="0"/>
          <c:showPercent val="0"/>
          <c:showBubbleSize val="0"/>
        </c:dLbls>
        <c:gapWidth val="55"/>
        <c:overlap val="100"/>
        <c:axId val="451518344"/>
        <c:axId val="451518736"/>
      </c:barChart>
      <c:catAx>
        <c:axId val="451518344"/>
        <c:scaling>
          <c:orientation val="minMax"/>
        </c:scaling>
        <c:delete val="0"/>
        <c:axPos val="b"/>
        <c:numFmt formatCode="General" sourceLinked="0"/>
        <c:majorTickMark val="none"/>
        <c:minorTickMark val="none"/>
        <c:tickLblPos val="nextTo"/>
        <c:txPr>
          <a:bodyPr/>
          <a:lstStyle/>
          <a:p>
            <a:pPr>
              <a:defRPr sz="800" b="0"/>
            </a:pPr>
            <a:endParaRPr lang="en-US"/>
          </a:p>
        </c:txPr>
        <c:crossAx val="451518736"/>
        <c:crosses val="autoZero"/>
        <c:auto val="1"/>
        <c:lblAlgn val="ctr"/>
        <c:lblOffset val="100"/>
        <c:noMultiLvlLbl val="0"/>
      </c:catAx>
      <c:valAx>
        <c:axId val="451518736"/>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1518344"/>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Spend</a:t>
            </a:r>
            <a:endParaRPr lang="en-GB" sz="1100" dirty="0"/>
          </a:p>
        </c:rich>
      </c:tx>
      <c:overlay val="0"/>
    </c:title>
    <c:autoTitleDeleted val="0"/>
    <c:plotArea>
      <c:layout/>
      <c:barChart>
        <c:barDir val="col"/>
        <c:grouping val="percentStacked"/>
        <c:varyColors val="0"/>
        <c:ser>
          <c:idx val="0"/>
          <c:order val="0"/>
          <c:tx>
            <c:strRef>
              <c:f>Sheet1!$B$1</c:f>
              <c:strCache>
                <c:ptCount val="1"/>
                <c:pt idx="0">
                  <c:v>UK</c:v>
                </c:pt>
              </c:strCache>
            </c:strRef>
          </c:tx>
          <c:spPr>
            <a:solidFill>
              <a:schemeClr val="accent6">
                <a:lumMod val="75000"/>
              </a:schemeClr>
            </a:solidFill>
          </c:spPr>
          <c:invertIfNegative val="0"/>
          <c:dLbls>
            <c:dLbl>
              <c:idx val="4"/>
              <c:delete val="1"/>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Holiday </c:v>
                </c:pt>
                <c:pt idx="1">
                  <c:v>Business</c:v>
                </c:pt>
                <c:pt idx="2">
                  <c:v>VFR</c:v>
                </c:pt>
                <c:pt idx="3">
                  <c:v>Other </c:v>
                </c:pt>
                <c:pt idx="4">
                  <c:v>Study</c:v>
                </c:pt>
              </c:strCache>
            </c:strRef>
          </c:cat>
          <c:val>
            <c:numRef>
              <c:f>Sheet1!$B$2:$B$6</c:f>
              <c:numCache>
                <c:formatCode>0%</c:formatCode>
                <c:ptCount val="5"/>
                <c:pt idx="0">
                  <c:v>0.91601732521800427</c:v>
                </c:pt>
                <c:pt idx="1">
                  <c:v>0.83870480064869912</c:v>
                </c:pt>
                <c:pt idx="2">
                  <c:v>0.5356494423470417</c:v>
                </c:pt>
                <c:pt idx="3">
                  <c:v>0.71267454350161119</c:v>
                </c:pt>
                <c:pt idx="4">
                  <c:v>0</c:v>
                </c:pt>
              </c:numCache>
            </c:numRef>
          </c:val>
        </c:ser>
        <c:ser>
          <c:idx val="1"/>
          <c:order val="1"/>
          <c:tx>
            <c:strRef>
              <c:f>Sheet1!$C$1</c:f>
              <c:strCache>
                <c:ptCount val="1"/>
                <c:pt idx="0">
                  <c:v>Overseas</c:v>
                </c:pt>
              </c:strCache>
            </c:strRef>
          </c:tx>
          <c:spPr>
            <a:solidFill>
              <a:schemeClr val="tx2">
                <a:lumMod val="60000"/>
                <a:lumOff val="40000"/>
              </a:schemeClr>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Holiday </c:v>
                </c:pt>
                <c:pt idx="1">
                  <c:v>Business</c:v>
                </c:pt>
                <c:pt idx="2">
                  <c:v>VFR</c:v>
                </c:pt>
                <c:pt idx="3">
                  <c:v>Other </c:v>
                </c:pt>
                <c:pt idx="4">
                  <c:v>Study</c:v>
                </c:pt>
              </c:strCache>
            </c:strRef>
          </c:cat>
          <c:val>
            <c:numRef>
              <c:f>Sheet1!$C$2:$C$6</c:f>
              <c:numCache>
                <c:formatCode>0%</c:formatCode>
                <c:ptCount val="5"/>
                <c:pt idx="0">
                  <c:v>8.3982674781995725E-2</c:v>
                </c:pt>
                <c:pt idx="1">
                  <c:v>0.16129519935130082</c:v>
                </c:pt>
                <c:pt idx="2">
                  <c:v>0.4643505576529583</c:v>
                </c:pt>
                <c:pt idx="3">
                  <c:v>0.28732545649838881</c:v>
                </c:pt>
                <c:pt idx="4">
                  <c:v>1</c:v>
                </c:pt>
              </c:numCache>
            </c:numRef>
          </c:val>
        </c:ser>
        <c:dLbls>
          <c:showLegendKey val="0"/>
          <c:showVal val="0"/>
          <c:showCatName val="0"/>
          <c:showSerName val="0"/>
          <c:showPercent val="0"/>
          <c:showBubbleSize val="0"/>
        </c:dLbls>
        <c:gapWidth val="55"/>
        <c:overlap val="100"/>
        <c:axId val="451519520"/>
        <c:axId val="451519912"/>
      </c:barChart>
      <c:catAx>
        <c:axId val="451519520"/>
        <c:scaling>
          <c:orientation val="minMax"/>
        </c:scaling>
        <c:delete val="0"/>
        <c:axPos val="b"/>
        <c:numFmt formatCode="General" sourceLinked="0"/>
        <c:majorTickMark val="none"/>
        <c:minorTickMark val="none"/>
        <c:tickLblPos val="nextTo"/>
        <c:txPr>
          <a:bodyPr/>
          <a:lstStyle/>
          <a:p>
            <a:pPr>
              <a:defRPr sz="800" b="0"/>
            </a:pPr>
            <a:endParaRPr lang="en-US"/>
          </a:p>
        </c:txPr>
        <c:crossAx val="451519912"/>
        <c:crosses val="autoZero"/>
        <c:auto val="1"/>
        <c:lblAlgn val="ctr"/>
        <c:lblOffset val="100"/>
        <c:noMultiLvlLbl val="0"/>
      </c:catAx>
      <c:valAx>
        <c:axId val="451519912"/>
        <c:scaling>
          <c:orientation val="minMax"/>
        </c:scaling>
        <c:delete val="0"/>
        <c:axPos val="l"/>
        <c:majorGridlines/>
        <c:numFmt formatCode="0%" sourceLinked="1"/>
        <c:majorTickMark val="none"/>
        <c:minorTickMark val="none"/>
        <c:tickLblPos val="nextTo"/>
        <c:txPr>
          <a:bodyPr/>
          <a:lstStyle/>
          <a:p>
            <a:pPr>
              <a:defRPr sz="800"/>
            </a:pPr>
            <a:endParaRPr lang="en-US"/>
          </a:p>
        </c:txPr>
        <c:crossAx val="451519520"/>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Seasonality</a:t>
            </a:r>
            <a:r>
              <a:rPr lang="en-GB" sz="1100" baseline="0" dirty="0" smtClean="0"/>
              <a:t> - trips</a:t>
            </a:r>
            <a:endParaRPr lang="en-GB" sz="1100" dirty="0"/>
          </a:p>
        </c:rich>
      </c:tx>
      <c:overlay val="0"/>
    </c:title>
    <c:autoTitleDeleted val="0"/>
    <c:plotArea>
      <c:layout>
        <c:manualLayout>
          <c:layoutTarget val="inner"/>
          <c:xMode val="edge"/>
          <c:yMode val="edge"/>
          <c:x val="0.16177131375402962"/>
          <c:y val="0.16740994678350951"/>
          <c:w val="0.81560664867376598"/>
          <c:h val="0.48375785077301131"/>
        </c:manualLayout>
      </c:layout>
      <c:lineChart>
        <c:grouping val="standard"/>
        <c:varyColors val="0"/>
        <c:ser>
          <c:idx val="0"/>
          <c:order val="0"/>
          <c:tx>
            <c:strRef>
              <c:f>Sheet1!$B$1</c:f>
              <c:strCache>
                <c:ptCount val="1"/>
                <c:pt idx="0">
                  <c:v>UK trips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295.85054854067477</c:v>
                </c:pt>
                <c:pt idx="1">
                  <c:v>169.21341337197265</c:v>
                </c:pt>
                <c:pt idx="2">
                  <c:v>385.36990271165394</c:v>
                </c:pt>
                <c:pt idx="3">
                  <c:v>617.9018836679777</c:v>
                </c:pt>
                <c:pt idx="4">
                  <c:v>563.31691161250251</c:v>
                </c:pt>
                <c:pt idx="5">
                  <c:v>465.06396191264747</c:v>
                </c:pt>
                <c:pt idx="6">
                  <c:v>689.95404678120474</c:v>
                </c:pt>
                <c:pt idx="7">
                  <c:v>865.71765679983446</c:v>
                </c:pt>
                <c:pt idx="8">
                  <c:v>349.34382115504036</c:v>
                </c:pt>
                <c:pt idx="9">
                  <c:v>247.81577313185676</c:v>
                </c:pt>
                <c:pt idx="10">
                  <c:v>313.31773959842678</c:v>
                </c:pt>
                <c:pt idx="11">
                  <c:v>311.13434071620782</c:v>
                </c:pt>
              </c:numCache>
            </c:numRef>
          </c:val>
          <c:smooth val="0"/>
        </c:ser>
        <c:ser>
          <c:idx val="1"/>
          <c:order val="1"/>
          <c:tx>
            <c:strRef>
              <c:f>Sheet1!$C$1</c:f>
              <c:strCache>
                <c:ptCount val="1"/>
                <c:pt idx="0">
                  <c:v>OS trips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19.000152518563119</c:v>
                </c:pt>
                <c:pt idx="1">
                  <c:v>27.264924744130042</c:v>
                </c:pt>
                <c:pt idx="2">
                  <c:v>27.014922737306847</c:v>
                </c:pt>
                <c:pt idx="3">
                  <c:v>27.844325548478412</c:v>
                </c:pt>
                <c:pt idx="4">
                  <c:v>39.019136588818114</c:v>
                </c:pt>
                <c:pt idx="5">
                  <c:v>52.216537862703468</c:v>
                </c:pt>
                <c:pt idx="6">
                  <c:v>67.147986955232724</c:v>
                </c:pt>
                <c:pt idx="7">
                  <c:v>58.728010672991395</c:v>
                </c:pt>
                <c:pt idx="8">
                  <c:v>52.744002371775863</c:v>
                </c:pt>
                <c:pt idx="9">
                  <c:v>36.585877100840342</c:v>
                </c:pt>
                <c:pt idx="10">
                  <c:v>20.246775210084039</c:v>
                </c:pt>
                <c:pt idx="11">
                  <c:v>30.187347689075629</c:v>
                </c:pt>
              </c:numCache>
            </c:numRef>
          </c:val>
          <c:smooth val="0"/>
        </c:ser>
        <c:ser>
          <c:idx val="2"/>
          <c:order val="2"/>
          <c:tx>
            <c:strRef>
              <c:f>Sheet1!$D$1</c:f>
              <c:strCache>
                <c:ptCount val="1"/>
                <c:pt idx="0">
                  <c:v>Total trips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314.85070105923791</c:v>
                </c:pt>
                <c:pt idx="1">
                  <c:v>196.47833811610269</c:v>
                </c:pt>
                <c:pt idx="2">
                  <c:v>412.38482544896078</c:v>
                </c:pt>
                <c:pt idx="3">
                  <c:v>645.74620921645612</c:v>
                </c:pt>
                <c:pt idx="4">
                  <c:v>602.33604820132064</c:v>
                </c:pt>
                <c:pt idx="5">
                  <c:v>517.2804997753509</c:v>
                </c:pt>
                <c:pt idx="6">
                  <c:v>757.10203373643742</c:v>
                </c:pt>
                <c:pt idx="7">
                  <c:v>924.4456674728259</c:v>
                </c:pt>
                <c:pt idx="8">
                  <c:v>402.08782352681624</c:v>
                </c:pt>
                <c:pt idx="9">
                  <c:v>284.40165023269708</c:v>
                </c:pt>
                <c:pt idx="10">
                  <c:v>333.56451480851081</c:v>
                </c:pt>
                <c:pt idx="11">
                  <c:v>341.32168840528345</c:v>
                </c:pt>
              </c:numCache>
            </c:numRef>
          </c:val>
          <c:smooth val="0"/>
        </c:ser>
        <c:dLbls>
          <c:showLegendKey val="0"/>
          <c:showVal val="0"/>
          <c:showCatName val="0"/>
          <c:showSerName val="0"/>
          <c:showPercent val="0"/>
          <c:showBubbleSize val="0"/>
        </c:dLbls>
        <c:marker val="1"/>
        <c:smooth val="0"/>
        <c:axId val="451520696"/>
        <c:axId val="451521088"/>
      </c:lineChart>
      <c:catAx>
        <c:axId val="451520696"/>
        <c:scaling>
          <c:orientation val="minMax"/>
        </c:scaling>
        <c:delete val="0"/>
        <c:axPos val="b"/>
        <c:numFmt formatCode="General" sourceLinked="0"/>
        <c:majorTickMark val="none"/>
        <c:minorTickMark val="none"/>
        <c:tickLblPos val="nextTo"/>
        <c:crossAx val="451521088"/>
        <c:crosses val="autoZero"/>
        <c:auto val="1"/>
        <c:lblAlgn val="ctr"/>
        <c:lblOffset val="100"/>
        <c:noMultiLvlLbl val="0"/>
      </c:catAx>
      <c:valAx>
        <c:axId val="451521088"/>
        <c:scaling>
          <c:orientation val="minMax"/>
        </c:scaling>
        <c:delete val="1"/>
        <c:axPos val="l"/>
        <c:majorGridlines/>
        <c:numFmt formatCode="0.0" sourceLinked="1"/>
        <c:majorTickMark val="none"/>
        <c:minorTickMark val="none"/>
        <c:tickLblPos val="nextTo"/>
        <c:crossAx val="451520696"/>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Seasonality</a:t>
            </a:r>
            <a:r>
              <a:rPr lang="en-GB" sz="1100" baseline="0" dirty="0" smtClean="0"/>
              <a:t> - nights</a:t>
            </a:r>
            <a:endParaRPr lang="en-GB" sz="1100" dirty="0"/>
          </a:p>
        </c:rich>
      </c:tx>
      <c:overlay val="0"/>
    </c:title>
    <c:autoTitleDeleted val="0"/>
    <c:plotArea>
      <c:layout>
        <c:manualLayout>
          <c:layoutTarget val="inner"/>
          <c:xMode val="edge"/>
          <c:yMode val="edge"/>
          <c:x val="0.14968897567854531"/>
          <c:y val="0.16740994678350951"/>
          <c:w val="0.80579067276211169"/>
          <c:h val="0.48375785077301131"/>
        </c:manualLayout>
      </c:layout>
      <c:lineChart>
        <c:grouping val="standard"/>
        <c:varyColors val="0"/>
        <c:ser>
          <c:idx val="0"/>
          <c:order val="0"/>
          <c:tx>
            <c:strRef>
              <c:f>Sheet1!$B$1</c:f>
              <c:strCache>
                <c:ptCount val="1"/>
                <c:pt idx="0">
                  <c:v>UK nights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813.22618844292629</c:v>
                </c:pt>
                <c:pt idx="1">
                  <c:v>512.20415599202954</c:v>
                </c:pt>
                <c:pt idx="2">
                  <c:v>1268.2594933105606</c:v>
                </c:pt>
                <c:pt idx="3">
                  <c:v>2389.5082265869628</c:v>
                </c:pt>
                <c:pt idx="4">
                  <c:v>1998.6462852263023</c:v>
                </c:pt>
                <c:pt idx="5">
                  <c:v>2405.8427554796472</c:v>
                </c:pt>
                <c:pt idx="6">
                  <c:v>2869.0433247936239</c:v>
                </c:pt>
                <c:pt idx="7">
                  <c:v>3857.2823228010247</c:v>
                </c:pt>
                <c:pt idx="8">
                  <c:v>1132.9162539140336</c:v>
                </c:pt>
                <c:pt idx="9">
                  <c:v>752.55508112724158</c:v>
                </c:pt>
                <c:pt idx="10">
                  <c:v>639.38013094221458</c:v>
                </c:pt>
                <c:pt idx="11">
                  <c:v>1855.1357813834329</c:v>
                </c:pt>
              </c:numCache>
            </c:numRef>
          </c:val>
          <c:smooth val="0"/>
        </c:ser>
        <c:ser>
          <c:idx val="1"/>
          <c:order val="1"/>
          <c:tx>
            <c:strRef>
              <c:f>Sheet1!$C$1</c:f>
              <c:strCache>
                <c:ptCount val="1"/>
                <c:pt idx="0">
                  <c:v>OS nights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109.70071174377226</c:v>
                </c:pt>
                <c:pt idx="1">
                  <c:v>145.90142348754449</c:v>
                </c:pt>
                <c:pt idx="2">
                  <c:v>214.79786476868327</c:v>
                </c:pt>
                <c:pt idx="3">
                  <c:v>268.29310344827582</c:v>
                </c:pt>
                <c:pt idx="4">
                  <c:v>287.21120689655169</c:v>
                </c:pt>
                <c:pt idx="5">
                  <c:v>284.49568965517238</c:v>
                </c:pt>
                <c:pt idx="6">
                  <c:v>497.10735602001347</c:v>
                </c:pt>
                <c:pt idx="7">
                  <c:v>674.92827082076576</c:v>
                </c:pt>
                <c:pt idx="8">
                  <c:v>239.16437315922073</c:v>
                </c:pt>
                <c:pt idx="9">
                  <c:v>206.89310960371299</c:v>
                </c:pt>
                <c:pt idx="10">
                  <c:v>126.38086397715101</c:v>
                </c:pt>
                <c:pt idx="11">
                  <c:v>305.12602641913605</c:v>
                </c:pt>
              </c:numCache>
            </c:numRef>
          </c:val>
          <c:smooth val="0"/>
        </c:ser>
        <c:ser>
          <c:idx val="2"/>
          <c:order val="2"/>
          <c:tx>
            <c:strRef>
              <c:f>Sheet1!$D$1</c:f>
              <c:strCache>
                <c:ptCount val="1"/>
                <c:pt idx="0">
                  <c:v>Total nights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922.9269001866985</c:v>
                </c:pt>
                <c:pt idx="1">
                  <c:v>658.10557947957409</c:v>
                </c:pt>
                <c:pt idx="2">
                  <c:v>1483.0573580792438</c:v>
                </c:pt>
                <c:pt idx="3">
                  <c:v>2657.8013300352386</c:v>
                </c:pt>
                <c:pt idx="4">
                  <c:v>2285.8574921228542</c:v>
                </c:pt>
                <c:pt idx="5">
                  <c:v>2690.3384451348197</c:v>
                </c:pt>
                <c:pt idx="6">
                  <c:v>3366.1506808136373</c:v>
                </c:pt>
                <c:pt idx="7">
                  <c:v>4532.2105936217904</c:v>
                </c:pt>
                <c:pt idx="8">
                  <c:v>1372.0806270732544</c:v>
                </c:pt>
                <c:pt idx="9">
                  <c:v>959.44819073095459</c:v>
                </c:pt>
                <c:pt idx="10">
                  <c:v>765.76099491936554</c:v>
                </c:pt>
                <c:pt idx="11">
                  <c:v>2160.2618078025689</c:v>
                </c:pt>
              </c:numCache>
            </c:numRef>
          </c:val>
          <c:smooth val="0"/>
        </c:ser>
        <c:dLbls>
          <c:showLegendKey val="0"/>
          <c:showVal val="0"/>
          <c:showCatName val="0"/>
          <c:showSerName val="0"/>
          <c:showPercent val="0"/>
          <c:showBubbleSize val="0"/>
        </c:dLbls>
        <c:marker val="1"/>
        <c:smooth val="0"/>
        <c:axId val="451522264"/>
        <c:axId val="451522656"/>
      </c:lineChart>
      <c:catAx>
        <c:axId val="451522264"/>
        <c:scaling>
          <c:orientation val="minMax"/>
        </c:scaling>
        <c:delete val="0"/>
        <c:axPos val="b"/>
        <c:numFmt formatCode="General" sourceLinked="0"/>
        <c:majorTickMark val="none"/>
        <c:minorTickMark val="none"/>
        <c:tickLblPos val="nextTo"/>
        <c:crossAx val="451522656"/>
        <c:crosses val="autoZero"/>
        <c:auto val="1"/>
        <c:lblAlgn val="ctr"/>
        <c:lblOffset val="100"/>
        <c:noMultiLvlLbl val="0"/>
      </c:catAx>
      <c:valAx>
        <c:axId val="451522656"/>
        <c:scaling>
          <c:orientation val="minMax"/>
        </c:scaling>
        <c:delete val="1"/>
        <c:axPos val="l"/>
        <c:majorGridlines/>
        <c:numFmt formatCode="0.0" sourceLinked="1"/>
        <c:majorTickMark val="none"/>
        <c:minorTickMark val="none"/>
        <c:tickLblPos val="nextTo"/>
        <c:crossAx val="451522264"/>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Seasonality</a:t>
            </a:r>
            <a:r>
              <a:rPr lang="en-GB" sz="1100" baseline="0" dirty="0" smtClean="0"/>
              <a:t> - spend</a:t>
            </a:r>
            <a:endParaRPr lang="en-GB" sz="1100" dirty="0"/>
          </a:p>
        </c:rich>
      </c:tx>
      <c:overlay val="0"/>
    </c:title>
    <c:autoTitleDeleted val="0"/>
    <c:plotArea>
      <c:layout>
        <c:manualLayout>
          <c:layoutTarget val="inner"/>
          <c:xMode val="edge"/>
          <c:yMode val="edge"/>
          <c:x val="0.16037995991516249"/>
          <c:y val="0.16740994678350951"/>
          <c:w val="0.80327924522750593"/>
          <c:h val="0.48375785077301131"/>
        </c:manualLayout>
      </c:layout>
      <c:lineChart>
        <c:grouping val="standard"/>
        <c:varyColors val="0"/>
        <c:ser>
          <c:idx val="0"/>
          <c:order val="0"/>
          <c:tx>
            <c:strRef>
              <c:f>Sheet1!$B$1</c:f>
              <c:strCache>
                <c:ptCount val="1"/>
                <c:pt idx="0">
                  <c:v>UK spend (mn's)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58.500244175209694</c:v>
                </c:pt>
                <c:pt idx="1">
                  <c:v>32.009567567567565</c:v>
                </c:pt>
                <c:pt idx="2">
                  <c:v>46.358684063373722</c:v>
                </c:pt>
                <c:pt idx="3">
                  <c:v>132.4533830382106</c:v>
                </c:pt>
                <c:pt idx="4">
                  <c:v>113.68915377446412</c:v>
                </c:pt>
                <c:pt idx="5">
                  <c:v>143.49116495806152</c:v>
                </c:pt>
                <c:pt idx="6">
                  <c:v>164.46295060577822</c:v>
                </c:pt>
                <c:pt idx="7">
                  <c:v>232.89719850885368</c:v>
                </c:pt>
                <c:pt idx="8">
                  <c:v>78.368251630941288</c:v>
                </c:pt>
                <c:pt idx="9">
                  <c:v>47.462462255358808</c:v>
                </c:pt>
                <c:pt idx="10">
                  <c:v>72.849360671015845</c:v>
                </c:pt>
                <c:pt idx="11">
                  <c:v>61.811578751164959</c:v>
                </c:pt>
              </c:numCache>
            </c:numRef>
          </c:val>
          <c:smooth val="0"/>
        </c:ser>
        <c:ser>
          <c:idx val="1"/>
          <c:order val="1"/>
          <c:tx>
            <c:strRef>
              <c:f>Sheet1!$C$1</c:f>
              <c:strCache>
                <c:ptCount val="1"/>
                <c:pt idx="0">
                  <c:v>OS spend (mn's)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6.587833333333335</c:v>
                </c:pt>
                <c:pt idx="1">
                  <c:v>9.4582464285714298</c:v>
                </c:pt>
                <c:pt idx="2">
                  <c:v>9.6464702380952385</c:v>
                </c:pt>
                <c:pt idx="3">
                  <c:v>17.912411619718313</c:v>
                </c:pt>
                <c:pt idx="4">
                  <c:v>14.972243045774649</c:v>
                </c:pt>
                <c:pt idx="5">
                  <c:v>18.500445334507045</c:v>
                </c:pt>
                <c:pt idx="6">
                  <c:v>29.979815357766142</c:v>
                </c:pt>
                <c:pt idx="7">
                  <c:v>36.579145782431638</c:v>
                </c:pt>
                <c:pt idx="8">
                  <c:v>14.471388859802209</c:v>
                </c:pt>
                <c:pt idx="9">
                  <c:v>13.085545827633378</c:v>
                </c:pt>
                <c:pt idx="10">
                  <c:v>10.706355677154582</c:v>
                </c:pt>
                <c:pt idx="11">
                  <c:v>15.735098495212039</c:v>
                </c:pt>
              </c:numCache>
            </c:numRef>
          </c:val>
          <c:smooth val="0"/>
        </c:ser>
        <c:ser>
          <c:idx val="2"/>
          <c:order val="2"/>
          <c:tx>
            <c:strRef>
              <c:f>Sheet1!$D$1</c:f>
              <c:strCache>
                <c:ptCount val="1"/>
                <c:pt idx="0">
                  <c:v>Total spend (mn's)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65.088077508543023</c:v>
                </c:pt>
                <c:pt idx="1">
                  <c:v>41.467813996138993</c:v>
                </c:pt>
                <c:pt idx="2">
                  <c:v>56.005154301468963</c:v>
                </c:pt>
                <c:pt idx="3">
                  <c:v>150.36579465792892</c:v>
                </c:pt>
                <c:pt idx="4">
                  <c:v>128.66139682023876</c:v>
                </c:pt>
                <c:pt idx="5">
                  <c:v>161.99161029256857</c:v>
                </c:pt>
                <c:pt idx="6">
                  <c:v>194.44276596354436</c:v>
                </c:pt>
                <c:pt idx="7">
                  <c:v>269.47634429128533</c:v>
                </c:pt>
                <c:pt idx="8">
                  <c:v>92.839640490743491</c:v>
                </c:pt>
                <c:pt idx="9">
                  <c:v>60.548008082992183</c:v>
                </c:pt>
                <c:pt idx="10">
                  <c:v>83.555716348170421</c:v>
                </c:pt>
                <c:pt idx="11">
                  <c:v>77.546677246377001</c:v>
                </c:pt>
              </c:numCache>
            </c:numRef>
          </c:val>
          <c:smooth val="0"/>
        </c:ser>
        <c:dLbls>
          <c:showLegendKey val="0"/>
          <c:showVal val="0"/>
          <c:showCatName val="0"/>
          <c:showSerName val="0"/>
          <c:showPercent val="0"/>
          <c:showBubbleSize val="0"/>
        </c:dLbls>
        <c:marker val="1"/>
        <c:smooth val="0"/>
        <c:axId val="451523832"/>
        <c:axId val="451524224"/>
      </c:lineChart>
      <c:catAx>
        <c:axId val="451523832"/>
        <c:scaling>
          <c:orientation val="minMax"/>
        </c:scaling>
        <c:delete val="0"/>
        <c:axPos val="b"/>
        <c:numFmt formatCode="General" sourceLinked="0"/>
        <c:majorTickMark val="none"/>
        <c:minorTickMark val="none"/>
        <c:tickLblPos val="nextTo"/>
        <c:crossAx val="451524224"/>
        <c:crosses val="autoZero"/>
        <c:auto val="1"/>
        <c:lblAlgn val="ctr"/>
        <c:lblOffset val="100"/>
        <c:noMultiLvlLbl val="0"/>
      </c:catAx>
      <c:valAx>
        <c:axId val="451524224"/>
        <c:scaling>
          <c:orientation val="minMax"/>
        </c:scaling>
        <c:delete val="1"/>
        <c:axPos val="l"/>
        <c:majorGridlines/>
        <c:numFmt formatCode="0.0" sourceLinked="1"/>
        <c:majorTickMark val="none"/>
        <c:minorTickMark val="none"/>
        <c:tickLblPos val="nextTo"/>
        <c:crossAx val="451523832"/>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a:t>
            </a:r>
            <a:r>
              <a:rPr lang="en-GB" sz="1100" baseline="0" dirty="0" smtClean="0"/>
              <a:t> s</a:t>
            </a:r>
            <a:r>
              <a:rPr lang="en-GB" sz="1100" dirty="0" smtClean="0"/>
              <a:t>taying nights (000’s)</a:t>
            </a:r>
            <a:endParaRPr lang="en-GB" sz="1100" dirty="0"/>
          </a:p>
        </c:rich>
      </c:tx>
      <c:layout/>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spPr>
              <a:solidFill>
                <a:schemeClr val="bg1">
                  <a:lumMod val="65000"/>
                </a:schemeClr>
              </a:solidFill>
            </c:spPr>
          </c:dPt>
          <c:dPt>
            <c:idx val="6"/>
            <c:invertIfNegative val="0"/>
            <c:bubble3D val="0"/>
            <c:spPr>
              <a:solidFill>
                <a:schemeClr val="accent6">
                  <a:lumMod val="75000"/>
                </a:schemeClr>
              </a:solidFill>
            </c:spPr>
          </c:dPt>
          <c:dPt>
            <c:idx val="7"/>
            <c:invertIfNegative val="0"/>
            <c:bubble3D val="0"/>
          </c:dPt>
          <c:dLbls>
            <c:dLbl>
              <c:idx val="1"/>
              <c:layout>
                <c:manualLayout>
                  <c:x val="0"/>
                  <c:y val="1.61995650353010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3985377286121647E-3"/>
                  <c:y val="1.619956503530102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9"/>
                <c:pt idx="0">
                  <c:v>Exeter</c:v>
                </c:pt>
                <c:pt idx="1">
                  <c:v>Mid Devon</c:v>
                </c:pt>
                <c:pt idx="2">
                  <c:v>North Devon</c:v>
                </c:pt>
                <c:pt idx="3">
                  <c:v>Plymouth</c:v>
                </c:pt>
                <c:pt idx="4">
                  <c:v>South Hams</c:v>
                </c:pt>
                <c:pt idx="5">
                  <c:v>Teignbridge</c:v>
                </c:pt>
                <c:pt idx="6">
                  <c:v>Torbay</c:v>
                </c:pt>
                <c:pt idx="7">
                  <c:v>Torridge</c:v>
                </c:pt>
                <c:pt idx="8">
                  <c:v>West Devon</c:v>
                </c:pt>
              </c:strCache>
            </c:strRef>
          </c:cat>
          <c:val>
            <c:numRef>
              <c:f>Sheet1!$B$2:$B$11</c:f>
              <c:numCache>
                <c:formatCode>#,##0</c:formatCode>
                <c:ptCount val="9"/>
                <c:pt idx="0">
                  <c:v>2021</c:v>
                </c:pt>
                <c:pt idx="1">
                  <c:v>838</c:v>
                </c:pt>
                <c:pt idx="2">
                  <c:v>4597</c:v>
                </c:pt>
                <c:pt idx="3">
                  <c:v>2789</c:v>
                </c:pt>
                <c:pt idx="4">
                  <c:v>2381</c:v>
                </c:pt>
                <c:pt idx="5">
                  <c:v>2560</c:v>
                </c:pt>
                <c:pt idx="6">
                  <c:v>4320.3</c:v>
                </c:pt>
                <c:pt idx="7">
                  <c:v>1127.7</c:v>
                </c:pt>
                <c:pt idx="8">
                  <c:v>1033.5999999999999</c:v>
                </c:pt>
              </c:numCache>
            </c:numRef>
          </c:val>
        </c:ser>
        <c:dLbls>
          <c:showLegendKey val="0"/>
          <c:showVal val="0"/>
          <c:showCatName val="0"/>
          <c:showSerName val="0"/>
          <c:showPercent val="0"/>
          <c:showBubbleSize val="0"/>
        </c:dLbls>
        <c:gapWidth val="55"/>
        <c:axId val="411566784"/>
        <c:axId val="411567176"/>
      </c:barChart>
      <c:catAx>
        <c:axId val="411566784"/>
        <c:scaling>
          <c:orientation val="minMax"/>
        </c:scaling>
        <c:delete val="0"/>
        <c:axPos val="b"/>
        <c:numFmt formatCode="General" sourceLinked="0"/>
        <c:majorTickMark val="none"/>
        <c:minorTickMark val="none"/>
        <c:tickLblPos val="nextTo"/>
        <c:txPr>
          <a:bodyPr/>
          <a:lstStyle/>
          <a:p>
            <a:pPr>
              <a:defRPr sz="800"/>
            </a:pPr>
            <a:endParaRPr lang="en-US"/>
          </a:p>
        </c:txPr>
        <c:crossAx val="411567176"/>
        <c:crosses val="autoZero"/>
        <c:auto val="1"/>
        <c:lblAlgn val="ctr"/>
        <c:lblOffset val="100"/>
        <c:noMultiLvlLbl val="0"/>
      </c:catAx>
      <c:valAx>
        <c:axId val="411567176"/>
        <c:scaling>
          <c:orientation val="minMax"/>
        </c:scaling>
        <c:delete val="0"/>
        <c:axPos val="l"/>
        <c:majorGridlines/>
        <c:numFmt formatCode="#,##0" sourceLinked="1"/>
        <c:majorTickMark val="none"/>
        <c:minorTickMark val="none"/>
        <c:tickLblPos val="nextTo"/>
        <c:txPr>
          <a:bodyPr/>
          <a:lstStyle/>
          <a:p>
            <a:pPr>
              <a:defRPr sz="800"/>
            </a:pPr>
            <a:endParaRPr lang="en-US"/>
          </a:p>
        </c:txPr>
        <c:crossAx val="411566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smtClean="0"/>
              <a:t>Day visits</a:t>
            </a:r>
            <a:endParaRPr lang="en-US" sz="120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8.7014017455699557E-3"/>
                  <c:y val="-1.0947086126232899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2.2253812924270373E-2"/>
                  <c:y val="-6.3272290733128414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612161685621088E-2"/>
                  <c:y val="2.0042140379464099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5.7377677862999209E-2"/>
                  <c:y val="0"/>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5.8950454024508511E-3"/>
                  <c:y val="9.2137910602525644E-2"/>
                </c:manualLayout>
              </c:layout>
              <c:tx>
                <c:rich>
                  <a:bodyPr/>
                  <a:lstStyle/>
                  <a:p>
                    <a:r>
                      <a:rPr lang="en-US" sz="1000" dirty="0"/>
                      <a:t>Gloucestershire</a:t>
                    </a:r>
                    <a:r>
                      <a:rPr lang="en-US" dirty="0"/>
                      <a:t>
12%</a:t>
                    </a:r>
                  </a:p>
                </c:rich>
              </c:tx>
              <c:showLegendKey val="0"/>
              <c:showVal val="0"/>
              <c:showCatName val="1"/>
              <c:showSerName val="0"/>
              <c:showPercent val="1"/>
              <c:showBubbleSize val="0"/>
              <c:extLst>
                <c:ext xmlns:c15="http://schemas.microsoft.com/office/drawing/2012/chart" uri="{CE6537A1-D6FC-4f65-9D91-7224C49458BB}"/>
              </c:extLst>
            </c:dLbl>
            <c:dLbl>
              <c:idx val="6"/>
              <c:layout>
                <c:manualLayout>
                  <c:x val="-1.8219055805342502E-2"/>
                  <c:y val="1.7937435963905245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Cornwall</c:v>
                </c:pt>
                <c:pt idx="1">
                  <c:v>Devon</c:v>
                </c:pt>
                <c:pt idx="2">
                  <c:v>Dorset</c:v>
                </c:pt>
                <c:pt idx="3">
                  <c:v>Former Avon</c:v>
                </c:pt>
                <c:pt idx="4">
                  <c:v>Gloucestershire</c:v>
                </c:pt>
                <c:pt idx="5">
                  <c:v>Somerset</c:v>
                </c:pt>
                <c:pt idx="6">
                  <c:v>Wiltshire</c:v>
                </c:pt>
              </c:strCache>
            </c:strRef>
          </c:cat>
          <c:val>
            <c:numRef>
              <c:f>Sheet1!$B$2:$B$8</c:f>
              <c:numCache>
                <c:formatCode>0.0</c:formatCode>
                <c:ptCount val="7"/>
                <c:pt idx="0">
                  <c:v>14.481</c:v>
                </c:pt>
                <c:pt idx="1">
                  <c:v>29.61</c:v>
                </c:pt>
                <c:pt idx="2">
                  <c:v>26.395</c:v>
                </c:pt>
                <c:pt idx="3">
                  <c:v>25.488</c:v>
                </c:pt>
                <c:pt idx="4">
                  <c:v>19.489000000000001</c:v>
                </c:pt>
                <c:pt idx="5">
                  <c:v>22.123999999999999</c:v>
                </c:pt>
                <c:pt idx="6">
                  <c:v>17.748999999999999</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smtClean="0"/>
              <a:t>Day visit spend</a:t>
            </a:r>
            <a:endParaRPr lang="en-US" sz="120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2.5495900555408624E-2"/>
                  <c:y val="2.3346942932266763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1.9732434100326192E-2"/>
                  <c:y val="-1.0606460393289635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6.5280349113991006E-3"/>
                  <c:y val="-4.4535946623213809E-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4.6016155338093979E-2"/>
                  <c:y val="-1.5635994148798283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9.1250110200123431E-3"/>
                  <c:y val="3.1620714982285919E-3"/>
                </c:manualLayout>
              </c:layout>
              <c:tx>
                <c:rich>
                  <a:bodyPr/>
                  <a:lstStyle/>
                  <a:p>
                    <a:r>
                      <a:rPr lang="en-US" sz="1000" dirty="0"/>
                      <a:t>Gloucestershire</a:t>
                    </a:r>
                    <a:r>
                      <a:rPr lang="en-US" dirty="0"/>
                      <a:t>
11%</a:t>
                    </a:r>
                  </a:p>
                </c:rich>
              </c:tx>
              <c:showLegendKey val="0"/>
              <c:showVal val="0"/>
              <c:showCatName val="1"/>
              <c:showSerName val="0"/>
              <c:showPercent val="1"/>
              <c:showBubbleSize val="0"/>
              <c:extLst>
                <c:ext xmlns:c15="http://schemas.microsoft.com/office/drawing/2012/chart" uri="{CE6537A1-D6FC-4f65-9D91-7224C49458BB}"/>
              </c:extLst>
            </c:dLbl>
            <c:dLbl>
              <c:idx val="6"/>
              <c:layout>
                <c:manualLayout>
                  <c:x val="-2.1754055364542009E-2"/>
                  <c:y val="1.671264921181597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Cornwall</c:v>
                </c:pt>
                <c:pt idx="1">
                  <c:v>Devon</c:v>
                </c:pt>
                <c:pt idx="2">
                  <c:v>Dorset</c:v>
                </c:pt>
                <c:pt idx="3">
                  <c:v>Former Avon</c:v>
                </c:pt>
                <c:pt idx="4">
                  <c:v>Gloucestershire</c:v>
                </c:pt>
                <c:pt idx="5">
                  <c:v>Somerset</c:v>
                </c:pt>
                <c:pt idx="6">
                  <c:v>Wiltshire</c:v>
                </c:pt>
              </c:strCache>
            </c:strRef>
          </c:cat>
          <c:val>
            <c:numRef>
              <c:f>Sheet1!$B$2:$B$8</c:f>
              <c:numCache>
                <c:formatCode>"£"#,##0</c:formatCode>
                <c:ptCount val="7"/>
                <c:pt idx="0">
                  <c:v>501.875</c:v>
                </c:pt>
                <c:pt idx="1">
                  <c:v>1037.3</c:v>
                </c:pt>
                <c:pt idx="2">
                  <c:v>900.45100000000002</c:v>
                </c:pt>
                <c:pt idx="3">
                  <c:v>1024.002</c:v>
                </c:pt>
                <c:pt idx="4">
                  <c:v>680.78499999999997</c:v>
                </c:pt>
                <c:pt idx="5">
                  <c:v>741.44600000000003</c:v>
                </c:pt>
                <c:pt idx="6">
                  <c:v>641.90599999999995</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smtClean="0"/>
              <a:t>Day visits</a:t>
            </a:r>
            <a:endParaRPr lang="en-US" sz="120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7.2472009168650167E-2"/>
                  <c:y val="0.42997614462590578"/>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3.6302565458873316E-2"/>
                  <c:y val="0.13960987359429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Urban visits</c:v>
                </c:pt>
                <c:pt idx="1">
                  <c:v>Countryside visits</c:v>
                </c:pt>
                <c:pt idx="2">
                  <c:v>Coastal visits</c:v>
                </c:pt>
              </c:strCache>
            </c:strRef>
          </c:cat>
          <c:val>
            <c:numRef>
              <c:f>Sheet1!$B$2:$B$4</c:f>
              <c:numCache>
                <c:formatCode>#,##0</c:formatCode>
                <c:ptCount val="3"/>
                <c:pt idx="0">
                  <c:v>14992000</c:v>
                </c:pt>
                <c:pt idx="1">
                  <c:v>7271000</c:v>
                </c:pt>
                <c:pt idx="2">
                  <c:v>7347000</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smtClean="0"/>
              <a:t>Day visit spend</a:t>
            </a:r>
            <a:endParaRPr lang="en-US" sz="1200"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Spend</c:v>
                </c:pt>
              </c:strCache>
            </c:strRef>
          </c:tx>
          <c:dLbls>
            <c:dLbl>
              <c:idx val="0"/>
              <c:layout>
                <c:manualLayout>
                  <c:x val="-5.2940139292954984E-3"/>
                  <c:y val="0.1017332950659804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2.1547760733492023E-2"/>
                  <c:y val="1.9122489476477923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Urban visits</c:v>
                </c:pt>
                <c:pt idx="1">
                  <c:v>Countryside visits</c:v>
                </c:pt>
                <c:pt idx="2">
                  <c:v>Coastal visits</c:v>
                </c:pt>
              </c:strCache>
            </c:strRef>
          </c:cat>
          <c:val>
            <c:numRef>
              <c:f>Sheet1!$B$2:$B$4</c:f>
              <c:numCache>
                <c:formatCode>"£"#,##0</c:formatCode>
                <c:ptCount val="3"/>
                <c:pt idx="0">
                  <c:v>618107000</c:v>
                </c:pt>
                <c:pt idx="1">
                  <c:v>206567000</c:v>
                </c:pt>
                <c:pt idx="2">
                  <c:v>212626000</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Seasonality</a:t>
            </a:r>
            <a:r>
              <a:rPr lang="en-GB" sz="1100" baseline="0" dirty="0" smtClean="0"/>
              <a:t> - day visits (000’s)</a:t>
            </a:r>
            <a:endParaRPr lang="en-GB" sz="1100" dirty="0"/>
          </a:p>
        </c:rich>
      </c:tx>
      <c:overlay val="0"/>
    </c:title>
    <c:autoTitleDeleted val="0"/>
    <c:plotArea>
      <c:layout>
        <c:manualLayout>
          <c:layoutTarget val="inner"/>
          <c:xMode val="edge"/>
          <c:yMode val="edge"/>
          <c:x val="0.14847387639595719"/>
          <c:y val="0.16740994678350951"/>
          <c:w val="0.75322332662993863"/>
          <c:h val="0.48375785077301131"/>
        </c:manualLayout>
      </c:layout>
      <c:lineChart>
        <c:grouping val="standard"/>
        <c:varyColors val="0"/>
        <c:ser>
          <c:idx val="0"/>
          <c:order val="0"/>
          <c:tx>
            <c:strRef>
              <c:f>Sheet1!$B$1</c:f>
              <c:strCache>
                <c:ptCount val="1"/>
                <c:pt idx="0">
                  <c:v>Urban(000's)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1437.0167980256349</c:v>
                </c:pt>
                <c:pt idx="1">
                  <c:v>1180.0088103388794</c:v>
                </c:pt>
                <c:pt idx="2">
                  <c:v>950.84998540455922</c:v>
                </c:pt>
                <c:pt idx="3">
                  <c:v>1140.0253695300271</c:v>
                </c:pt>
                <c:pt idx="4">
                  <c:v>1332.9802828861821</c:v>
                </c:pt>
                <c:pt idx="5">
                  <c:v>1449.1510760820529</c:v>
                </c:pt>
                <c:pt idx="6">
                  <c:v>1202.2881405408273</c:v>
                </c:pt>
                <c:pt idx="7">
                  <c:v>1378.3346336544328</c:v>
                </c:pt>
                <c:pt idx="8">
                  <c:v>1508.827853408699</c:v>
                </c:pt>
                <c:pt idx="9">
                  <c:v>1076.7679855637823</c:v>
                </c:pt>
                <c:pt idx="10">
                  <c:v>927.77496483825598</c:v>
                </c:pt>
                <c:pt idx="11">
                  <c:v>1407.9740997266672</c:v>
                </c:pt>
              </c:numCache>
            </c:numRef>
          </c:val>
          <c:smooth val="0"/>
        </c:ser>
        <c:ser>
          <c:idx val="1"/>
          <c:order val="1"/>
          <c:tx>
            <c:strRef>
              <c:f>Sheet1!$C$1</c:f>
              <c:strCache>
                <c:ptCount val="1"/>
                <c:pt idx="0">
                  <c:v>Rural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316.37418078079617</c:v>
                </c:pt>
                <c:pt idx="1">
                  <c:v>631.44025803798604</c:v>
                </c:pt>
                <c:pt idx="2">
                  <c:v>686.94122182528452</c:v>
                </c:pt>
                <c:pt idx="3">
                  <c:v>717.5882186640622</c:v>
                </c:pt>
                <c:pt idx="4">
                  <c:v>597.99018222005179</c:v>
                </c:pt>
                <c:pt idx="5">
                  <c:v>759.26065948752205</c:v>
                </c:pt>
                <c:pt idx="6">
                  <c:v>654.61237759901292</c:v>
                </c:pt>
                <c:pt idx="7">
                  <c:v>836.99938317612884</c:v>
                </c:pt>
                <c:pt idx="8">
                  <c:v>543.98419388830337</c:v>
                </c:pt>
                <c:pt idx="9">
                  <c:v>361.4103163792438</c:v>
                </c:pt>
                <c:pt idx="10">
                  <c:v>453.16443496363308</c:v>
                </c:pt>
                <c:pt idx="11">
                  <c:v>711.23457297797415</c:v>
                </c:pt>
              </c:numCache>
            </c:numRef>
          </c:val>
          <c:smooth val="0"/>
        </c:ser>
        <c:ser>
          <c:idx val="2"/>
          <c:order val="2"/>
          <c:tx>
            <c:strRef>
              <c:f>Sheet1!$D$1</c:f>
              <c:strCache>
                <c:ptCount val="1"/>
                <c:pt idx="0">
                  <c:v>Coastal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519.99865467909171</c:v>
                </c:pt>
                <c:pt idx="1">
                  <c:v>269.03963774773598</c:v>
                </c:pt>
                <c:pt idx="2">
                  <c:v>226.85152250951572</c:v>
                </c:pt>
                <c:pt idx="3">
                  <c:v>1163.9098306864421</c:v>
                </c:pt>
                <c:pt idx="4">
                  <c:v>753.35920068250437</c:v>
                </c:pt>
                <c:pt idx="5">
                  <c:v>456.35486940543387</c:v>
                </c:pt>
                <c:pt idx="6">
                  <c:v>945.25485628035199</c:v>
                </c:pt>
                <c:pt idx="7">
                  <c:v>879.92354639716507</c:v>
                </c:pt>
                <c:pt idx="8">
                  <c:v>810.97611235070235</c:v>
                </c:pt>
                <c:pt idx="9">
                  <c:v>303.99550465940416</c:v>
                </c:pt>
                <c:pt idx="10">
                  <c:v>565.32074419215132</c:v>
                </c:pt>
                <c:pt idx="11">
                  <c:v>452.0155204095027</c:v>
                </c:pt>
              </c:numCache>
            </c:numRef>
          </c:val>
          <c:smooth val="0"/>
        </c:ser>
        <c:ser>
          <c:idx val="3"/>
          <c:order val="3"/>
          <c:tx>
            <c:strRef>
              <c:f>Sheet1!$E$1</c:f>
              <c:strCache>
                <c:ptCount val="1"/>
                <c:pt idx="0">
                  <c:v>Total (000's)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0.0</c:formatCode>
                <c:ptCount val="12"/>
                <c:pt idx="0">
                  <c:v>2273.3896334855226</c:v>
                </c:pt>
                <c:pt idx="1">
                  <c:v>2080.4887061246013</c:v>
                </c:pt>
                <c:pt idx="2">
                  <c:v>1864.6427297393595</c:v>
                </c:pt>
                <c:pt idx="3">
                  <c:v>3021.5234188805316</c:v>
                </c:pt>
                <c:pt idx="4">
                  <c:v>2684.3296657887381</c:v>
                </c:pt>
                <c:pt idx="5">
                  <c:v>2664.7666049750087</c:v>
                </c:pt>
                <c:pt idx="6">
                  <c:v>2802.1553744201919</c:v>
                </c:pt>
                <c:pt idx="7">
                  <c:v>3095.2575632277267</c:v>
                </c:pt>
                <c:pt idx="8">
                  <c:v>2863.7881596477046</c:v>
                </c:pt>
                <c:pt idx="9">
                  <c:v>1742.17380660243</c:v>
                </c:pt>
                <c:pt idx="10">
                  <c:v>1946.2601439940404</c:v>
                </c:pt>
                <c:pt idx="11">
                  <c:v>2571.2241931141439</c:v>
                </c:pt>
              </c:numCache>
            </c:numRef>
          </c:val>
          <c:smooth val="0"/>
        </c:ser>
        <c:dLbls>
          <c:showLegendKey val="0"/>
          <c:showVal val="0"/>
          <c:showCatName val="0"/>
          <c:showSerName val="0"/>
          <c:showPercent val="0"/>
          <c:showBubbleSize val="0"/>
        </c:dLbls>
        <c:marker val="1"/>
        <c:smooth val="0"/>
        <c:axId val="451526968"/>
        <c:axId val="451527360"/>
      </c:lineChart>
      <c:catAx>
        <c:axId val="451526968"/>
        <c:scaling>
          <c:orientation val="minMax"/>
        </c:scaling>
        <c:delete val="0"/>
        <c:axPos val="b"/>
        <c:numFmt formatCode="General" sourceLinked="0"/>
        <c:majorTickMark val="none"/>
        <c:minorTickMark val="none"/>
        <c:tickLblPos val="nextTo"/>
        <c:crossAx val="451527360"/>
        <c:crosses val="autoZero"/>
        <c:auto val="1"/>
        <c:lblAlgn val="ctr"/>
        <c:lblOffset val="100"/>
        <c:noMultiLvlLbl val="0"/>
      </c:catAx>
      <c:valAx>
        <c:axId val="451527360"/>
        <c:scaling>
          <c:orientation val="minMax"/>
        </c:scaling>
        <c:delete val="1"/>
        <c:axPos val="l"/>
        <c:majorGridlines/>
        <c:numFmt formatCode="0.0" sourceLinked="1"/>
        <c:majorTickMark val="none"/>
        <c:minorTickMark val="none"/>
        <c:tickLblPos val="nextTo"/>
        <c:crossAx val="451526968"/>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Seasonality</a:t>
            </a:r>
            <a:r>
              <a:rPr lang="en-GB" sz="1100" baseline="0" dirty="0" smtClean="0"/>
              <a:t> - day visit spend (millions)</a:t>
            </a:r>
            <a:endParaRPr lang="en-GB" sz="1100" dirty="0"/>
          </a:p>
        </c:rich>
      </c:tx>
      <c:overlay val="0"/>
    </c:title>
    <c:autoTitleDeleted val="0"/>
    <c:plotArea>
      <c:layout>
        <c:manualLayout>
          <c:layoutTarget val="inner"/>
          <c:xMode val="edge"/>
          <c:yMode val="edge"/>
          <c:x val="0.14847387639595719"/>
          <c:y val="0.16740994678350951"/>
          <c:w val="0.75322332662993863"/>
          <c:h val="0.48375785077301131"/>
        </c:manualLayout>
      </c:layout>
      <c:lineChart>
        <c:grouping val="standard"/>
        <c:varyColors val="0"/>
        <c:ser>
          <c:idx val="0"/>
          <c:order val="0"/>
          <c:tx>
            <c:strRef>
              <c:f>Sheet1!$B$1</c:f>
              <c:strCache>
                <c:ptCount val="1"/>
                <c:pt idx="0">
                  <c:v>Urban (mn)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0.0</c:formatCode>
                <c:ptCount val="12"/>
                <c:pt idx="0">
                  <c:v>70.579011768447828</c:v>
                </c:pt>
                <c:pt idx="1">
                  <c:v>35.584404262086508</c:v>
                </c:pt>
                <c:pt idx="2">
                  <c:v>48.166735050890594</c:v>
                </c:pt>
                <c:pt idx="3">
                  <c:v>45.610949109414754</c:v>
                </c:pt>
                <c:pt idx="4">
                  <c:v>49.936125318066146</c:v>
                </c:pt>
                <c:pt idx="5">
                  <c:v>33.02861832061069</c:v>
                </c:pt>
                <c:pt idx="6">
                  <c:v>39.516382633587789</c:v>
                </c:pt>
                <c:pt idx="7">
                  <c:v>60.355868002544526</c:v>
                </c:pt>
                <c:pt idx="8">
                  <c:v>61.928659351145029</c:v>
                </c:pt>
                <c:pt idx="9">
                  <c:v>64.681044211195911</c:v>
                </c:pt>
                <c:pt idx="10">
                  <c:v>34.40481075063613</c:v>
                </c:pt>
                <c:pt idx="11">
                  <c:v>74.314391221374038</c:v>
                </c:pt>
              </c:numCache>
            </c:numRef>
          </c:val>
          <c:smooth val="0"/>
        </c:ser>
        <c:ser>
          <c:idx val="1"/>
          <c:order val="1"/>
          <c:tx>
            <c:strRef>
              <c:f>Sheet1!$C$1</c:f>
              <c:strCache>
                <c:ptCount val="1"/>
                <c:pt idx="0">
                  <c:v>Rural (mn)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0.0</c:formatCode>
                <c:ptCount val="12"/>
                <c:pt idx="0">
                  <c:v>5.6562705366922232</c:v>
                </c:pt>
                <c:pt idx="1">
                  <c:v>20.588824753559695</c:v>
                </c:pt>
                <c:pt idx="2">
                  <c:v>14.932554216867473</c:v>
                </c:pt>
                <c:pt idx="3">
                  <c:v>20.136323110624314</c:v>
                </c:pt>
                <c:pt idx="4">
                  <c:v>28.507603504928809</c:v>
                </c:pt>
                <c:pt idx="5">
                  <c:v>18.326316538882804</c:v>
                </c:pt>
                <c:pt idx="6">
                  <c:v>17.195062431544361</c:v>
                </c:pt>
                <c:pt idx="7">
                  <c:v>28.733854326396497</c:v>
                </c:pt>
                <c:pt idx="8">
                  <c:v>22.625082146768893</c:v>
                </c:pt>
                <c:pt idx="9">
                  <c:v>6.7875246440306691</c:v>
                </c:pt>
                <c:pt idx="10">
                  <c:v>7.2400262869660459</c:v>
                </c:pt>
                <c:pt idx="11">
                  <c:v>15.837557502738225</c:v>
                </c:pt>
              </c:numCache>
            </c:numRef>
          </c:val>
          <c:smooth val="0"/>
        </c:ser>
        <c:ser>
          <c:idx val="2"/>
          <c:order val="2"/>
          <c:tx>
            <c:strRef>
              <c:f>Sheet1!$D$1</c:f>
              <c:strCache>
                <c:ptCount val="1"/>
                <c:pt idx="0">
                  <c:v>Coastal (mn)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23.22195221843003</c:v>
                </c:pt>
                <c:pt idx="1">
                  <c:v>4.8379067121729236</c:v>
                </c:pt>
                <c:pt idx="2">
                  <c:v>7.4987554038680306</c:v>
                </c:pt>
                <c:pt idx="3">
                  <c:v>38.945149032992035</c:v>
                </c:pt>
                <c:pt idx="4">
                  <c:v>21.770580204778156</c:v>
                </c:pt>
                <c:pt idx="5">
                  <c:v>11.127185437997724</c:v>
                </c:pt>
                <c:pt idx="6">
                  <c:v>11.369080773606369</c:v>
                </c:pt>
                <c:pt idx="7">
                  <c:v>26.366591581342433</c:v>
                </c:pt>
                <c:pt idx="8">
                  <c:v>16.206987485779294</c:v>
                </c:pt>
                <c:pt idx="9">
                  <c:v>12.336662116040955</c:v>
                </c:pt>
                <c:pt idx="10">
                  <c:v>15.481301478953355</c:v>
                </c:pt>
                <c:pt idx="11">
                  <c:v>23.463847554038683</c:v>
                </c:pt>
              </c:numCache>
            </c:numRef>
          </c:val>
          <c:smooth val="0"/>
        </c:ser>
        <c:ser>
          <c:idx val="3"/>
          <c:order val="3"/>
          <c:tx>
            <c:strRef>
              <c:f>Sheet1!$E$1</c:f>
              <c:strCache>
                <c:ptCount val="1"/>
                <c:pt idx="0">
                  <c:v>Total (mn)</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0.0</c:formatCode>
                <c:ptCount val="12"/>
                <c:pt idx="0">
                  <c:v>99.457234523570079</c:v>
                </c:pt>
                <c:pt idx="1">
                  <c:v>61.011135727819131</c:v>
                </c:pt>
                <c:pt idx="2">
                  <c:v>70.598044671626113</c:v>
                </c:pt>
                <c:pt idx="3">
                  <c:v>104.6924212530311</c:v>
                </c:pt>
                <c:pt idx="4">
                  <c:v>100.21430902777311</c:v>
                </c:pt>
                <c:pt idx="5">
                  <c:v>62.482120297491221</c:v>
                </c:pt>
                <c:pt idx="6">
                  <c:v>68.080525838738509</c:v>
                </c:pt>
                <c:pt idx="7">
                  <c:v>115.45631391028344</c:v>
                </c:pt>
                <c:pt idx="8">
                  <c:v>100.76072898369321</c:v>
                </c:pt>
                <c:pt idx="9">
                  <c:v>83.805230971267548</c:v>
                </c:pt>
                <c:pt idx="10">
                  <c:v>57.126138516555535</c:v>
                </c:pt>
                <c:pt idx="11">
                  <c:v>113.61579627815095</c:v>
                </c:pt>
              </c:numCache>
            </c:numRef>
          </c:val>
          <c:smooth val="0"/>
        </c:ser>
        <c:dLbls>
          <c:showLegendKey val="0"/>
          <c:showVal val="0"/>
          <c:showCatName val="0"/>
          <c:showSerName val="0"/>
          <c:showPercent val="0"/>
          <c:showBubbleSize val="0"/>
        </c:dLbls>
        <c:marker val="1"/>
        <c:smooth val="0"/>
        <c:axId val="451528536"/>
        <c:axId val="451528928"/>
      </c:lineChart>
      <c:catAx>
        <c:axId val="451528536"/>
        <c:scaling>
          <c:orientation val="minMax"/>
        </c:scaling>
        <c:delete val="0"/>
        <c:axPos val="b"/>
        <c:numFmt formatCode="General" sourceLinked="0"/>
        <c:majorTickMark val="none"/>
        <c:minorTickMark val="none"/>
        <c:tickLblPos val="nextTo"/>
        <c:crossAx val="451528928"/>
        <c:crosses val="autoZero"/>
        <c:auto val="1"/>
        <c:lblAlgn val="ctr"/>
        <c:lblOffset val="100"/>
        <c:noMultiLvlLbl val="0"/>
      </c:catAx>
      <c:valAx>
        <c:axId val="451528928"/>
        <c:scaling>
          <c:orientation val="minMax"/>
        </c:scaling>
        <c:delete val="1"/>
        <c:axPos val="l"/>
        <c:majorGridlines/>
        <c:numFmt formatCode="0.0" sourceLinked="1"/>
        <c:majorTickMark val="none"/>
        <c:minorTickMark val="none"/>
        <c:tickLblPos val="nextTo"/>
        <c:crossAx val="451528536"/>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Cornwall</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Shopping</c:v>
                </c:pt>
                <c:pt idx="2">
                  <c:v>Food &amp; drink</c:v>
                </c:pt>
                <c:pt idx="3">
                  <c:v>Attractions/entertainment</c:v>
                </c:pt>
                <c:pt idx="4">
                  <c:v>Travel</c:v>
                </c:pt>
              </c:strCache>
            </c:strRef>
          </c:cat>
          <c:val>
            <c:numRef>
              <c:f>Sheet1!$B$2:$B$6</c:f>
              <c:numCache>
                <c:formatCode>0%</c:formatCode>
                <c:ptCount val="5"/>
                <c:pt idx="0">
                  <c:v>0.25784855501862158</c:v>
                </c:pt>
                <c:pt idx="1">
                  <c:v>0.13589725863643304</c:v>
                </c:pt>
                <c:pt idx="2">
                  <c:v>0.14987761843529696</c:v>
                </c:pt>
                <c:pt idx="3">
                  <c:v>0.17045396560815063</c:v>
                </c:pt>
                <c:pt idx="4">
                  <c:v>0.18335933351524619</c:v>
                </c:pt>
              </c:numCache>
            </c:numRef>
          </c:val>
        </c:ser>
        <c:ser>
          <c:idx val="1"/>
          <c:order val="1"/>
          <c:tx>
            <c:strRef>
              <c:f>Sheet1!$C$1</c:f>
              <c:strCache>
                <c:ptCount val="1"/>
                <c:pt idx="0">
                  <c:v>Devon</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Shopping</c:v>
                </c:pt>
                <c:pt idx="2">
                  <c:v>Food &amp; drink</c:v>
                </c:pt>
                <c:pt idx="3">
                  <c:v>Attractions/entertainment</c:v>
                </c:pt>
                <c:pt idx="4">
                  <c:v>Travel</c:v>
                </c:pt>
              </c:strCache>
            </c:strRef>
          </c:cat>
          <c:val>
            <c:numRef>
              <c:f>Sheet1!$C$2:$C$6</c:f>
              <c:numCache>
                <c:formatCode>0%</c:formatCode>
                <c:ptCount val="5"/>
                <c:pt idx="0">
                  <c:v>0.22845500368361685</c:v>
                </c:pt>
                <c:pt idx="1">
                  <c:v>0.19533583648027009</c:v>
                </c:pt>
                <c:pt idx="2">
                  <c:v>0.20382359847558026</c:v>
                </c:pt>
                <c:pt idx="3">
                  <c:v>0.20902534779186763</c:v>
                </c:pt>
                <c:pt idx="4">
                  <c:v>0.21720691449643237</c:v>
                </c:pt>
              </c:numCache>
            </c:numRef>
          </c:val>
        </c:ser>
        <c:ser>
          <c:idx val="2"/>
          <c:order val="2"/>
          <c:tx>
            <c:strRef>
              <c:f>Sheet1!$D$1</c:f>
              <c:strCache>
                <c:ptCount val="1"/>
                <c:pt idx="0">
                  <c:v>Dorset</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Shopping</c:v>
                </c:pt>
                <c:pt idx="2">
                  <c:v>Food &amp; drink</c:v>
                </c:pt>
                <c:pt idx="3">
                  <c:v>Attractions/entertainment</c:v>
                </c:pt>
                <c:pt idx="4">
                  <c:v>Travel</c:v>
                </c:pt>
              </c:strCache>
            </c:strRef>
          </c:cat>
          <c:val>
            <c:numRef>
              <c:f>Sheet1!$D$2:$D$6</c:f>
              <c:numCache>
                <c:formatCode>0%</c:formatCode>
                <c:ptCount val="5"/>
                <c:pt idx="0">
                  <c:v>0.14139724003908843</c:v>
                </c:pt>
                <c:pt idx="1">
                  <c:v>0.13645175321102768</c:v>
                </c:pt>
                <c:pt idx="2">
                  <c:v>0.16340165128117728</c:v>
                </c:pt>
                <c:pt idx="3">
                  <c:v>0.15313511348753639</c:v>
                </c:pt>
                <c:pt idx="4">
                  <c:v>0.17306396869841342</c:v>
                </c:pt>
              </c:numCache>
            </c:numRef>
          </c:val>
        </c:ser>
        <c:ser>
          <c:idx val="3"/>
          <c:order val="3"/>
          <c:tx>
            <c:strRef>
              <c:f>Sheet1!$E$1</c:f>
              <c:strCache>
                <c:ptCount val="1"/>
                <c:pt idx="0">
                  <c:v>Former Avon</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Shopping</c:v>
                </c:pt>
                <c:pt idx="2">
                  <c:v>Food &amp; drink</c:v>
                </c:pt>
                <c:pt idx="3">
                  <c:v>Attractions/entertainment</c:v>
                </c:pt>
                <c:pt idx="4">
                  <c:v>Travel</c:v>
                </c:pt>
              </c:strCache>
            </c:strRef>
          </c:cat>
          <c:val>
            <c:numRef>
              <c:f>Sheet1!$E$2:$E$6</c:f>
              <c:numCache>
                <c:formatCode>0%</c:formatCode>
                <c:ptCount val="5"/>
                <c:pt idx="0">
                  <c:v>0.14516595237335456</c:v>
                </c:pt>
                <c:pt idx="1">
                  <c:v>0.21737375526769845</c:v>
                </c:pt>
                <c:pt idx="2">
                  <c:v>0.15965718365947867</c:v>
                </c:pt>
                <c:pt idx="3">
                  <c:v>0.14932900175190925</c:v>
                </c:pt>
                <c:pt idx="4">
                  <c:v>0.1323274690988771</c:v>
                </c:pt>
              </c:numCache>
            </c:numRef>
          </c:val>
        </c:ser>
        <c:ser>
          <c:idx val="4"/>
          <c:order val="4"/>
          <c:tx>
            <c:strRef>
              <c:f>Sheet1!$F$1</c:f>
              <c:strCache>
                <c:ptCount val="1"/>
                <c:pt idx="0">
                  <c:v>Gloucs</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Shopping</c:v>
                </c:pt>
                <c:pt idx="2">
                  <c:v>Food &amp; drink</c:v>
                </c:pt>
                <c:pt idx="3">
                  <c:v>Attractions/entertainment</c:v>
                </c:pt>
                <c:pt idx="4">
                  <c:v>Travel</c:v>
                </c:pt>
              </c:strCache>
            </c:strRef>
          </c:cat>
          <c:val>
            <c:numRef>
              <c:f>Sheet1!$F$2:$F$6</c:f>
              <c:numCache>
                <c:formatCode>0%</c:formatCode>
                <c:ptCount val="5"/>
                <c:pt idx="0">
                  <c:v>7.680930796563068E-2</c:v>
                </c:pt>
                <c:pt idx="1">
                  <c:v>0.11350143880540264</c:v>
                </c:pt>
                <c:pt idx="2">
                  <c:v>0.10555666829513288</c:v>
                </c:pt>
                <c:pt idx="3">
                  <c:v>0.10905209803888218</c:v>
                </c:pt>
                <c:pt idx="4">
                  <c:v>9.1346978370245344E-2</c:v>
                </c:pt>
              </c:numCache>
            </c:numRef>
          </c:val>
        </c:ser>
        <c:ser>
          <c:idx val="5"/>
          <c:order val="5"/>
          <c:tx>
            <c:strRef>
              <c:f>Sheet1!$G$1</c:f>
              <c:strCache>
                <c:ptCount val="1"/>
                <c:pt idx="0">
                  <c:v>Somerset</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Shopping</c:v>
                </c:pt>
                <c:pt idx="2">
                  <c:v>Food &amp; drink</c:v>
                </c:pt>
                <c:pt idx="3">
                  <c:v>Attractions/entertainment</c:v>
                </c:pt>
                <c:pt idx="4">
                  <c:v>Travel</c:v>
                </c:pt>
              </c:strCache>
            </c:strRef>
          </c:cat>
          <c:val>
            <c:numRef>
              <c:f>Sheet1!$G$2:$G$6</c:f>
              <c:numCache>
                <c:formatCode>0%</c:formatCode>
                <c:ptCount val="5"/>
                <c:pt idx="0">
                  <c:v>8.4976624179048291E-2</c:v>
                </c:pt>
                <c:pt idx="1">
                  <c:v>0.10405810815092623</c:v>
                </c:pt>
                <c:pt idx="2">
                  <c:v>0.11978296006933266</c:v>
                </c:pt>
                <c:pt idx="3">
                  <c:v>0.10861837293555356</c:v>
                </c:pt>
                <c:pt idx="4">
                  <c:v>0.11847419499134539</c:v>
                </c:pt>
              </c:numCache>
            </c:numRef>
          </c:val>
        </c:ser>
        <c:ser>
          <c:idx val="6"/>
          <c:order val="6"/>
          <c:tx>
            <c:strRef>
              <c:f>Sheet1!$H$1</c:f>
              <c:strCache>
                <c:ptCount val="1"/>
                <c:pt idx="0">
                  <c:v>Wiltshire</c:v>
                </c:pt>
              </c:strCache>
            </c:strRef>
          </c:tx>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Accommodation</c:v>
                </c:pt>
                <c:pt idx="1">
                  <c:v>Shopping</c:v>
                </c:pt>
                <c:pt idx="2">
                  <c:v>Food &amp; drink</c:v>
                </c:pt>
                <c:pt idx="3">
                  <c:v>Attractions/entertainment</c:v>
                </c:pt>
                <c:pt idx="4">
                  <c:v>Travel</c:v>
                </c:pt>
              </c:strCache>
            </c:strRef>
          </c:cat>
          <c:val>
            <c:numRef>
              <c:f>Sheet1!$H$2:$H$6</c:f>
              <c:numCache>
                <c:formatCode>0%</c:formatCode>
                <c:ptCount val="5"/>
                <c:pt idx="0">
                  <c:v>6.5347316740639608E-2</c:v>
                </c:pt>
                <c:pt idx="1">
                  <c:v>9.7381849448241894E-2</c:v>
                </c:pt>
                <c:pt idx="2">
                  <c:v>9.7900319784001266E-2</c:v>
                </c:pt>
                <c:pt idx="3">
                  <c:v>0.10038610038610038</c:v>
                </c:pt>
                <c:pt idx="4">
                  <c:v>8.4221140829440183E-2</c:v>
                </c:pt>
              </c:numCache>
            </c:numRef>
          </c:val>
        </c:ser>
        <c:dLbls>
          <c:showLegendKey val="0"/>
          <c:showVal val="1"/>
          <c:showCatName val="0"/>
          <c:showSerName val="0"/>
          <c:showPercent val="0"/>
          <c:showBubbleSize val="0"/>
        </c:dLbls>
        <c:gapWidth val="75"/>
        <c:overlap val="100"/>
        <c:axId val="451530104"/>
        <c:axId val="451530496"/>
      </c:barChart>
      <c:catAx>
        <c:axId val="451530104"/>
        <c:scaling>
          <c:orientation val="minMax"/>
        </c:scaling>
        <c:delete val="0"/>
        <c:axPos val="l"/>
        <c:numFmt formatCode="General" sourceLinked="0"/>
        <c:majorTickMark val="none"/>
        <c:minorTickMark val="none"/>
        <c:tickLblPos val="nextTo"/>
        <c:txPr>
          <a:bodyPr/>
          <a:lstStyle/>
          <a:p>
            <a:pPr>
              <a:defRPr sz="1100"/>
            </a:pPr>
            <a:endParaRPr lang="en-US"/>
          </a:p>
        </c:txPr>
        <c:crossAx val="451530496"/>
        <c:crosses val="autoZero"/>
        <c:auto val="1"/>
        <c:lblAlgn val="ctr"/>
        <c:lblOffset val="100"/>
        <c:noMultiLvlLbl val="0"/>
      </c:catAx>
      <c:valAx>
        <c:axId val="451530496"/>
        <c:scaling>
          <c:orientation val="minMax"/>
        </c:scaling>
        <c:delete val="0"/>
        <c:axPos val="b"/>
        <c:numFmt formatCode="0%" sourceLinked="1"/>
        <c:majorTickMark val="none"/>
        <c:minorTickMark val="none"/>
        <c:tickLblPos val="nextTo"/>
        <c:txPr>
          <a:bodyPr/>
          <a:lstStyle/>
          <a:p>
            <a:pPr>
              <a:defRPr sz="1100"/>
            </a:pPr>
            <a:endParaRPr lang="en-US"/>
          </a:p>
        </c:txPr>
        <c:crossAx val="451530104"/>
        <c:crosses val="autoZero"/>
        <c:crossBetween val="between"/>
      </c:valAx>
    </c:plotArea>
    <c:legend>
      <c:legendPos val="b"/>
      <c:layout>
        <c:manualLayout>
          <c:xMode val="edge"/>
          <c:yMode val="edge"/>
          <c:x val="0.20872184990906589"/>
          <c:y val="0.91492115399283036"/>
          <c:w val="0.7558476069620611"/>
          <c:h val="6.4898590242290194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Distribution of tourism related employment (FTE’s)</a:t>
            </a:r>
            <a:endParaRPr lang="en-GB" sz="1100" dirty="0"/>
          </a:p>
        </c:rich>
      </c:tx>
      <c:overlay val="0"/>
    </c:title>
    <c:autoTitleDeleted val="0"/>
    <c:view3D>
      <c:rotX val="15"/>
      <c:rotY val="0"/>
      <c:rAngAx val="0"/>
    </c:view3D>
    <c:floor>
      <c:thickness val="0"/>
    </c:floor>
    <c:sideWall>
      <c:thickness val="0"/>
    </c:sideWall>
    <c:backWall>
      <c:thickness val="0"/>
    </c:backWall>
    <c:plotArea>
      <c:layout>
        <c:manualLayout>
          <c:layoutTarget val="inner"/>
          <c:xMode val="edge"/>
          <c:yMode val="edge"/>
          <c:x val="0.16099523055254689"/>
          <c:y val="0.30564497441446653"/>
          <c:w val="0.71948122028789763"/>
          <c:h val="0.57462705922620505"/>
        </c:manualLayout>
      </c:layout>
      <c:pie3DChart>
        <c:varyColors val="1"/>
        <c:ser>
          <c:idx val="0"/>
          <c:order val="0"/>
          <c:tx>
            <c:strRef>
              <c:f>Sheet1!$B$1</c:f>
              <c:strCache>
                <c:ptCount val="1"/>
                <c:pt idx="0">
                  <c:v>Column1</c:v>
                </c:pt>
              </c:strCache>
            </c:strRef>
          </c:tx>
          <c:dLbls>
            <c:dLbl>
              <c:idx val="0"/>
              <c:layout>
                <c:manualLayout>
                  <c:x val="4.9869928575099365E-2"/>
                  <c:y val="-4.8281081586707006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3.209728538047707E-2"/>
                  <c:y val="0.14790713099750619"/>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5.3873591784361949E-2"/>
                  <c:y val="1.4138266051281614E-2"/>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5.8678755498518401E-3"/>
                  <c:y val="9.738489698819898E-2"/>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6.2597339567147491E-3"/>
                  <c:y val="-0.21722851378557478"/>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3.7514727855356901E-2"/>
                  <c:y val="-6.3407053401164579E-2"/>
                </c:manualLayout>
              </c:layout>
              <c:showLegendKey val="0"/>
              <c:showVal val="1"/>
              <c:showCatName val="1"/>
              <c:showSerName val="0"/>
              <c:showPercent val="0"/>
              <c:showBubbleSize val="0"/>
              <c:extLst>
                <c:ext xmlns:c15="http://schemas.microsoft.com/office/drawing/2012/chart" uri="{CE6537A1-D6FC-4f65-9D91-7224C49458BB}"/>
              </c:extLst>
            </c:dLbl>
            <c:dLbl>
              <c:idx val="6"/>
              <c:layout>
                <c:manualLayout>
                  <c:x val="6.800544354930517E-2"/>
                  <c:y val="-5.2073310472529832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Cornwall</c:v>
                </c:pt>
                <c:pt idx="1">
                  <c:v>Devon</c:v>
                </c:pt>
                <c:pt idx="2">
                  <c:v>Dorset </c:v>
                </c:pt>
                <c:pt idx="3">
                  <c:v>Former Avon</c:v>
                </c:pt>
                <c:pt idx="4">
                  <c:v>Gloucestershire</c:v>
                </c:pt>
                <c:pt idx="5">
                  <c:v>Somerset</c:v>
                </c:pt>
                <c:pt idx="6">
                  <c:v>Wiltshire</c:v>
                </c:pt>
              </c:strCache>
            </c:strRef>
          </c:cat>
          <c:val>
            <c:numRef>
              <c:f>Sheet1!$B$2:$B$8</c:f>
              <c:numCache>
                <c:formatCode>0%</c:formatCode>
                <c:ptCount val="7"/>
                <c:pt idx="0">
                  <c:v>0.18896648819820727</c:v>
                </c:pt>
                <c:pt idx="1">
                  <c:v>0.21647386902750188</c:v>
                </c:pt>
                <c:pt idx="2">
                  <c:v>0.14715804934634397</c:v>
                </c:pt>
                <c:pt idx="3">
                  <c:v>0.15853978057461457</c:v>
                </c:pt>
                <c:pt idx="4">
                  <c:v>9.493115972736671E-2</c:v>
                </c:pt>
                <c:pt idx="5">
                  <c:v>0.1056003526449513</c:v>
                </c:pt>
                <c:pt idx="6">
                  <c:v>8.8330300481014437E-2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 of all county employment</a:t>
            </a:r>
            <a:endParaRPr lang="en-GB" sz="1100" dirty="0"/>
          </a:p>
        </c:rich>
      </c:tx>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dPt>
          <c:dPt>
            <c:idx val="1"/>
            <c:invertIfNegative val="0"/>
            <c:bubble3D val="0"/>
            <c:spPr>
              <a:solidFill>
                <a:schemeClr val="accent6">
                  <a:lumMod val="75000"/>
                </a:schemeClr>
              </a:solidFill>
            </c:spPr>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Cornwall</c:v>
                </c:pt>
                <c:pt idx="1">
                  <c:v>Devon</c:v>
                </c:pt>
                <c:pt idx="2">
                  <c:v>Dorset </c:v>
                </c:pt>
                <c:pt idx="3">
                  <c:v>Former Avon</c:v>
                </c:pt>
                <c:pt idx="4">
                  <c:v>Gloucs</c:v>
                </c:pt>
                <c:pt idx="5">
                  <c:v>Somerset</c:v>
                </c:pt>
                <c:pt idx="6">
                  <c:v>Wiltshire</c:v>
                </c:pt>
              </c:strCache>
            </c:strRef>
          </c:cat>
          <c:val>
            <c:numRef>
              <c:f>Sheet1!$B$2:$B$8</c:f>
              <c:numCache>
                <c:formatCode>0%</c:formatCode>
                <c:ptCount val="7"/>
                <c:pt idx="0">
                  <c:v>0.19980325240710883</c:v>
                </c:pt>
                <c:pt idx="1">
                  <c:v>0.10352154857789558</c:v>
                </c:pt>
                <c:pt idx="2">
                  <c:v>0.11009593875168709</c:v>
                </c:pt>
                <c:pt idx="3">
                  <c:v>8.8616376073052491E-2</c:v>
                </c:pt>
                <c:pt idx="4">
                  <c:v>8.0308183505900882E-2</c:v>
                </c:pt>
                <c:pt idx="5">
                  <c:v>7.7118349400149361E-2</c:v>
                </c:pt>
                <c:pt idx="6">
                  <c:v>6.848094643661766E-2</c:v>
                </c:pt>
              </c:numCache>
            </c:numRef>
          </c:val>
        </c:ser>
        <c:dLbls>
          <c:showLegendKey val="0"/>
          <c:showVal val="0"/>
          <c:showCatName val="0"/>
          <c:showSerName val="0"/>
          <c:showPercent val="0"/>
          <c:showBubbleSize val="0"/>
        </c:dLbls>
        <c:gapWidth val="55"/>
        <c:axId val="199888976"/>
        <c:axId val="199887800"/>
      </c:barChart>
      <c:catAx>
        <c:axId val="199888976"/>
        <c:scaling>
          <c:orientation val="minMax"/>
        </c:scaling>
        <c:delete val="0"/>
        <c:axPos val="b"/>
        <c:numFmt formatCode="General" sourceLinked="0"/>
        <c:majorTickMark val="none"/>
        <c:minorTickMark val="none"/>
        <c:tickLblPos val="nextTo"/>
        <c:txPr>
          <a:bodyPr/>
          <a:lstStyle/>
          <a:p>
            <a:pPr>
              <a:defRPr sz="800"/>
            </a:pPr>
            <a:endParaRPr lang="en-US"/>
          </a:p>
        </c:txPr>
        <c:crossAx val="199887800"/>
        <c:crosses val="autoZero"/>
        <c:auto val="1"/>
        <c:lblAlgn val="ctr"/>
        <c:lblOffset val="100"/>
        <c:noMultiLvlLbl val="0"/>
      </c:catAx>
      <c:valAx>
        <c:axId val="199887800"/>
        <c:scaling>
          <c:orientation val="minMax"/>
        </c:scaling>
        <c:delete val="0"/>
        <c:axPos val="l"/>
        <c:majorGridlines/>
        <c:numFmt formatCode="0%" sourceLinked="1"/>
        <c:majorTickMark val="none"/>
        <c:minorTickMark val="none"/>
        <c:tickLblPos val="nextTo"/>
        <c:txPr>
          <a:bodyPr/>
          <a:lstStyle/>
          <a:p>
            <a:pPr>
              <a:defRPr sz="800"/>
            </a:pPr>
            <a:endParaRPr lang="en-US"/>
          </a:p>
        </c:txPr>
        <c:crossAx val="199888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 staying spend (£</a:t>
            </a:r>
            <a:r>
              <a:rPr lang="en-GB" sz="1100" dirty="0" err="1" smtClean="0"/>
              <a:t>mn</a:t>
            </a:r>
            <a:r>
              <a:rPr lang="en-GB" sz="1100" dirty="0" smtClean="0"/>
              <a:t>)</a:t>
            </a:r>
            <a:endParaRPr lang="en-GB" sz="1100" dirty="0"/>
          </a:p>
        </c:rich>
      </c:tx>
      <c:layout/>
      <c:overlay val="0"/>
    </c:title>
    <c:autoTitleDeleted val="0"/>
    <c:plotArea>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spPr>
              <a:solidFill>
                <a:schemeClr val="bg1">
                  <a:lumMod val="65000"/>
                </a:schemeClr>
              </a:solidFill>
            </c:spPr>
          </c:dPt>
          <c:dPt>
            <c:idx val="6"/>
            <c:invertIfNegative val="0"/>
            <c:bubble3D val="0"/>
            <c:spPr>
              <a:solidFill>
                <a:schemeClr val="accent6">
                  <a:lumMod val="75000"/>
                </a:schemeClr>
              </a:solidFill>
            </c:spPr>
          </c:dPt>
          <c:dPt>
            <c:idx val="7"/>
            <c:invertIfNegative val="0"/>
            <c:bubble3D val="0"/>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9"/>
                <c:pt idx="0">
                  <c:v>Exeter</c:v>
                </c:pt>
                <c:pt idx="1">
                  <c:v>Mid Devon</c:v>
                </c:pt>
                <c:pt idx="2">
                  <c:v>North Devon</c:v>
                </c:pt>
                <c:pt idx="3">
                  <c:v>Plymouth</c:v>
                </c:pt>
                <c:pt idx="4">
                  <c:v>South Hams</c:v>
                </c:pt>
                <c:pt idx="5">
                  <c:v>Teignbridge</c:v>
                </c:pt>
                <c:pt idx="6">
                  <c:v>Torbay</c:v>
                </c:pt>
                <c:pt idx="7">
                  <c:v>Torridge</c:v>
                </c:pt>
                <c:pt idx="8">
                  <c:v>West Devon</c:v>
                </c:pt>
              </c:strCache>
            </c:strRef>
          </c:cat>
          <c:val>
            <c:numRef>
              <c:f>Sheet1!$B$2:$B$11</c:f>
              <c:numCache>
                <c:formatCode>"£"#,##0</c:formatCode>
                <c:ptCount val="9"/>
                <c:pt idx="0">
                  <c:v>129.33600000000001</c:v>
                </c:pt>
                <c:pt idx="1">
                  <c:v>43.542000000000002</c:v>
                </c:pt>
                <c:pt idx="2">
                  <c:v>255.72300000000001</c:v>
                </c:pt>
                <c:pt idx="3">
                  <c:v>158.31899999999999</c:v>
                </c:pt>
                <c:pt idx="4">
                  <c:v>129.58799999999999</c:v>
                </c:pt>
                <c:pt idx="5">
                  <c:v>125.907</c:v>
                </c:pt>
                <c:pt idx="6">
                  <c:v>298.69499999999999</c:v>
                </c:pt>
                <c:pt idx="7">
                  <c:v>61.206000000000003</c:v>
                </c:pt>
                <c:pt idx="8">
                  <c:v>62.228999999999999</c:v>
                </c:pt>
              </c:numCache>
            </c:numRef>
          </c:val>
        </c:ser>
        <c:dLbls>
          <c:showLegendKey val="0"/>
          <c:showVal val="0"/>
          <c:showCatName val="0"/>
          <c:showSerName val="0"/>
          <c:showPercent val="0"/>
          <c:showBubbleSize val="0"/>
        </c:dLbls>
        <c:gapWidth val="55"/>
        <c:axId val="411567960"/>
        <c:axId val="587507752"/>
      </c:barChart>
      <c:catAx>
        <c:axId val="411567960"/>
        <c:scaling>
          <c:orientation val="minMax"/>
        </c:scaling>
        <c:delete val="0"/>
        <c:axPos val="b"/>
        <c:numFmt formatCode="General" sourceLinked="0"/>
        <c:majorTickMark val="none"/>
        <c:minorTickMark val="none"/>
        <c:tickLblPos val="nextTo"/>
        <c:txPr>
          <a:bodyPr/>
          <a:lstStyle/>
          <a:p>
            <a:pPr>
              <a:defRPr sz="800"/>
            </a:pPr>
            <a:endParaRPr lang="en-US"/>
          </a:p>
        </c:txPr>
        <c:crossAx val="587507752"/>
        <c:crosses val="autoZero"/>
        <c:auto val="1"/>
        <c:lblAlgn val="ctr"/>
        <c:lblOffset val="100"/>
        <c:noMultiLvlLbl val="0"/>
      </c:catAx>
      <c:valAx>
        <c:axId val="587507752"/>
        <c:scaling>
          <c:orientation val="minMax"/>
        </c:scaling>
        <c:delete val="0"/>
        <c:axPos val="l"/>
        <c:majorGridlines/>
        <c:numFmt formatCode="&quot;£&quot;#,##0" sourceLinked="1"/>
        <c:majorTickMark val="none"/>
        <c:minorTickMark val="none"/>
        <c:tickLblPos val="nextTo"/>
        <c:txPr>
          <a:bodyPr/>
          <a:lstStyle/>
          <a:p>
            <a:pPr>
              <a:defRPr sz="800"/>
            </a:pPr>
            <a:endParaRPr lang="en-US"/>
          </a:p>
        </c:txPr>
        <c:crossAx val="411567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Trips</a:t>
            </a:r>
            <a:endParaRPr lang="en-GB" sz="1100" dirty="0"/>
          </a:p>
        </c:rich>
      </c:tx>
      <c:layout/>
      <c:overlay val="0"/>
    </c:title>
    <c:autoTitleDeleted val="0"/>
    <c:plotArea>
      <c:layout/>
      <c:barChart>
        <c:barDir val="col"/>
        <c:grouping val="percentStacked"/>
        <c:varyColors val="0"/>
        <c:ser>
          <c:idx val="0"/>
          <c:order val="0"/>
          <c:tx>
            <c:strRef>
              <c:f>Sheet1!$B$1</c:f>
              <c:strCache>
                <c:ptCount val="1"/>
                <c:pt idx="0">
                  <c:v>UK</c:v>
                </c:pt>
              </c:strCache>
            </c:strRef>
          </c:tx>
          <c:spPr>
            <a:solidFill>
              <a:schemeClr val="accent6">
                <a:lumMod val="75000"/>
              </a:schemeClr>
            </a:solidFill>
          </c:spPr>
          <c:invertIfNegative val="0"/>
          <c:dLbls>
            <c:dLbl>
              <c:idx val="4"/>
              <c:delete val="1"/>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Holiday </c:v>
                </c:pt>
                <c:pt idx="1">
                  <c:v>Business</c:v>
                </c:pt>
                <c:pt idx="2">
                  <c:v>VFR</c:v>
                </c:pt>
                <c:pt idx="3">
                  <c:v>Other </c:v>
                </c:pt>
                <c:pt idx="4">
                  <c:v>Study</c:v>
                </c:pt>
              </c:strCache>
            </c:strRef>
          </c:cat>
          <c:val>
            <c:numRef>
              <c:f>Sheet1!$B$2:$B$6</c:f>
              <c:numCache>
                <c:formatCode>0%</c:formatCode>
                <c:ptCount val="5"/>
                <c:pt idx="0">
                  <c:v>0.94298721005853026</c:v>
                </c:pt>
                <c:pt idx="1">
                  <c:v>0.8875739644970414</c:v>
                </c:pt>
                <c:pt idx="2">
                  <c:v>0.70323488045007032</c:v>
                </c:pt>
                <c:pt idx="3">
                  <c:v>0.8928571428571429</c:v>
                </c:pt>
                <c:pt idx="4">
                  <c:v>0</c:v>
                </c:pt>
              </c:numCache>
            </c:numRef>
          </c:val>
        </c:ser>
        <c:ser>
          <c:idx val="1"/>
          <c:order val="1"/>
          <c:tx>
            <c:strRef>
              <c:f>Sheet1!$C$1</c:f>
              <c:strCache>
                <c:ptCount val="1"/>
                <c:pt idx="0">
                  <c:v>Overseas</c:v>
                </c:pt>
              </c:strCache>
            </c:strRef>
          </c:tx>
          <c:spPr>
            <a:solidFill>
              <a:schemeClr val="tx2">
                <a:lumMod val="60000"/>
                <a:lumOff val="40000"/>
              </a:schemeClr>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Holiday </c:v>
                </c:pt>
                <c:pt idx="1">
                  <c:v>Business</c:v>
                </c:pt>
                <c:pt idx="2">
                  <c:v>VFR</c:v>
                </c:pt>
                <c:pt idx="3">
                  <c:v>Other </c:v>
                </c:pt>
                <c:pt idx="4">
                  <c:v>Study</c:v>
                </c:pt>
              </c:strCache>
            </c:strRef>
          </c:cat>
          <c:val>
            <c:numRef>
              <c:f>Sheet1!$C$2:$C$6</c:f>
              <c:numCache>
                <c:formatCode>0%</c:formatCode>
                <c:ptCount val="5"/>
                <c:pt idx="0">
                  <c:v>5.7012789941469758E-2</c:v>
                </c:pt>
                <c:pt idx="1">
                  <c:v>0.11242603550295859</c:v>
                </c:pt>
                <c:pt idx="2">
                  <c:v>0.29676511954992968</c:v>
                </c:pt>
                <c:pt idx="3">
                  <c:v>0.10714285714285714</c:v>
                </c:pt>
                <c:pt idx="4">
                  <c:v>1</c:v>
                </c:pt>
              </c:numCache>
            </c:numRef>
          </c:val>
        </c:ser>
        <c:dLbls>
          <c:showLegendKey val="0"/>
          <c:showVal val="0"/>
          <c:showCatName val="0"/>
          <c:showSerName val="0"/>
          <c:showPercent val="0"/>
          <c:showBubbleSize val="0"/>
        </c:dLbls>
        <c:gapWidth val="55"/>
        <c:overlap val="100"/>
        <c:axId val="612512608"/>
        <c:axId val="612518880"/>
      </c:barChart>
      <c:catAx>
        <c:axId val="612512608"/>
        <c:scaling>
          <c:orientation val="minMax"/>
        </c:scaling>
        <c:delete val="0"/>
        <c:axPos val="b"/>
        <c:numFmt formatCode="General" sourceLinked="0"/>
        <c:majorTickMark val="none"/>
        <c:minorTickMark val="none"/>
        <c:tickLblPos val="nextTo"/>
        <c:txPr>
          <a:bodyPr/>
          <a:lstStyle/>
          <a:p>
            <a:pPr>
              <a:defRPr sz="800"/>
            </a:pPr>
            <a:endParaRPr lang="en-US"/>
          </a:p>
        </c:txPr>
        <c:crossAx val="612518880"/>
        <c:crosses val="autoZero"/>
        <c:auto val="1"/>
        <c:lblAlgn val="ctr"/>
        <c:lblOffset val="100"/>
        <c:noMultiLvlLbl val="0"/>
      </c:catAx>
      <c:valAx>
        <c:axId val="612518880"/>
        <c:scaling>
          <c:orientation val="minMax"/>
        </c:scaling>
        <c:delete val="0"/>
        <c:axPos val="l"/>
        <c:majorGridlines/>
        <c:numFmt formatCode="0%" sourceLinked="1"/>
        <c:majorTickMark val="none"/>
        <c:minorTickMark val="none"/>
        <c:tickLblPos val="nextTo"/>
        <c:txPr>
          <a:bodyPr/>
          <a:lstStyle/>
          <a:p>
            <a:pPr>
              <a:defRPr sz="800"/>
            </a:pPr>
            <a:endParaRPr lang="en-US"/>
          </a:p>
        </c:txPr>
        <c:crossAx val="612512608"/>
        <c:crosses val="autoZero"/>
        <c:crossBetween val="between"/>
      </c:valAx>
    </c:plotArea>
    <c:legend>
      <c:legendPos val="b"/>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Nights</a:t>
            </a:r>
            <a:endParaRPr lang="en-GB" sz="1100" dirty="0"/>
          </a:p>
        </c:rich>
      </c:tx>
      <c:layout/>
      <c:overlay val="0"/>
    </c:title>
    <c:autoTitleDeleted val="0"/>
    <c:plotArea>
      <c:layout/>
      <c:barChart>
        <c:barDir val="col"/>
        <c:grouping val="percentStacked"/>
        <c:varyColors val="0"/>
        <c:ser>
          <c:idx val="0"/>
          <c:order val="0"/>
          <c:tx>
            <c:strRef>
              <c:f>Sheet1!$B$1</c:f>
              <c:strCache>
                <c:ptCount val="1"/>
                <c:pt idx="0">
                  <c:v>UK</c:v>
                </c:pt>
              </c:strCache>
            </c:strRef>
          </c:tx>
          <c:spPr>
            <a:solidFill>
              <a:schemeClr val="accent6">
                <a:lumMod val="75000"/>
              </a:schemeClr>
            </a:solidFill>
          </c:spPr>
          <c:invertIfNegative val="0"/>
          <c:dLbls>
            <c:dLbl>
              <c:idx val="4"/>
              <c:delete val="1"/>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Holiday </c:v>
                </c:pt>
                <c:pt idx="1">
                  <c:v>Business</c:v>
                </c:pt>
                <c:pt idx="2">
                  <c:v>VFR</c:v>
                </c:pt>
                <c:pt idx="3">
                  <c:v>Other </c:v>
                </c:pt>
                <c:pt idx="4">
                  <c:v>Study</c:v>
                </c:pt>
              </c:strCache>
            </c:strRef>
          </c:cat>
          <c:val>
            <c:numRef>
              <c:f>Sheet1!$B$2:$B$6</c:f>
              <c:numCache>
                <c:formatCode>0%</c:formatCode>
                <c:ptCount val="5"/>
                <c:pt idx="0">
                  <c:v>0.94168208029594169</c:v>
                </c:pt>
                <c:pt idx="1">
                  <c:v>0.79125455491931285</c:v>
                </c:pt>
                <c:pt idx="2">
                  <c:v>0.5052005943536404</c:v>
                </c:pt>
                <c:pt idx="3">
                  <c:v>0.83950617283950613</c:v>
                </c:pt>
                <c:pt idx="4">
                  <c:v>0</c:v>
                </c:pt>
              </c:numCache>
            </c:numRef>
          </c:val>
        </c:ser>
        <c:ser>
          <c:idx val="1"/>
          <c:order val="1"/>
          <c:tx>
            <c:strRef>
              <c:f>Sheet1!$C$1</c:f>
              <c:strCache>
                <c:ptCount val="1"/>
                <c:pt idx="0">
                  <c:v>Overseas</c:v>
                </c:pt>
              </c:strCache>
            </c:strRef>
          </c:tx>
          <c:spPr>
            <a:solidFill>
              <a:schemeClr val="tx2">
                <a:lumMod val="60000"/>
                <a:lumOff val="40000"/>
              </a:schemeClr>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Holiday </c:v>
                </c:pt>
                <c:pt idx="1">
                  <c:v>Business</c:v>
                </c:pt>
                <c:pt idx="2">
                  <c:v>VFR</c:v>
                </c:pt>
                <c:pt idx="3">
                  <c:v>Other </c:v>
                </c:pt>
                <c:pt idx="4">
                  <c:v>Study</c:v>
                </c:pt>
              </c:strCache>
            </c:strRef>
          </c:cat>
          <c:val>
            <c:numRef>
              <c:f>Sheet1!$C$2:$C$6</c:f>
              <c:numCache>
                <c:formatCode>0%</c:formatCode>
                <c:ptCount val="5"/>
                <c:pt idx="0">
                  <c:v>5.8317919704058321E-2</c:v>
                </c:pt>
                <c:pt idx="1">
                  <c:v>0.20874544508068715</c:v>
                </c:pt>
                <c:pt idx="2">
                  <c:v>0.4947994056463596</c:v>
                </c:pt>
                <c:pt idx="3">
                  <c:v>0.16049382716049382</c:v>
                </c:pt>
                <c:pt idx="4">
                  <c:v>1</c:v>
                </c:pt>
              </c:numCache>
            </c:numRef>
          </c:val>
        </c:ser>
        <c:dLbls>
          <c:showLegendKey val="0"/>
          <c:showVal val="0"/>
          <c:showCatName val="0"/>
          <c:showSerName val="0"/>
          <c:showPercent val="0"/>
          <c:showBubbleSize val="0"/>
        </c:dLbls>
        <c:gapWidth val="55"/>
        <c:overlap val="100"/>
        <c:axId val="612530640"/>
        <c:axId val="612520056"/>
      </c:barChart>
      <c:catAx>
        <c:axId val="612530640"/>
        <c:scaling>
          <c:orientation val="minMax"/>
        </c:scaling>
        <c:delete val="0"/>
        <c:axPos val="b"/>
        <c:numFmt formatCode="General" sourceLinked="0"/>
        <c:majorTickMark val="none"/>
        <c:minorTickMark val="none"/>
        <c:tickLblPos val="nextTo"/>
        <c:txPr>
          <a:bodyPr/>
          <a:lstStyle/>
          <a:p>
            <a:pPr>
              <a:defRPr sz="800"/>
            </a:pPr>
            <a:endParaRPr lang="en-US"/>
          </a:p>
        </c:txPr>
        <c:crossAx val="612520056"/>
        <c:crosses val="autoZero"/>
        <c:auto val="1"/>
        <c:lblAlgn val="ctr"/>
        <c:lblOffset val="100"/>
        <c:noMultiLvlLbl val="0"/>
      </c:catAx>
      <c:valAx>
        <c:axId val="612520056"/>
        <c:scaling>
          <c:orientation val="minMax"/>
        </c:scaling>
        <c:delete val="0"/>
        <c:axPos val="l"/>
        <c:majorGridlines/>
        <c:numFmt formatCode="0%" sourceLinked="1"/>
        <c:majorTickMark val="none"/>
        <c:minorTickMark val="none"/>
        <c:tickLblPos val="nextTo"/>
        <c:txPr>
          <a:bodyPr/>
          <a:lstStyle/>
          <a:p>
            <a:pPr>
              <a:defRPr sz="800"/>
            </a:pPr>
            <a:endParaRPr lang="en-US"/>
          </a:p>
        </c:txPr>
        <c:crossAx val="612530640"/>
        <c:crosses val="autoZero"/>
        <c:crossBetween val="between"/>
      </c:valAx>
    </c:plotArea>
    <c:legend>
      <c:legendPos val="b"/>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Spend</a:t>
            </a:r>
            <a:endParaRPr lang="en-GB" sz="1100" dirty="0"/>
          </a:p>
        </c:rich>
      </c:tx>
      <c:layout/>
      <c:overlay val="0"/>
    </c:title>
    <c:autoTitleDeleted val="0"/>
    <c:plotArea>
      <c:layout/>
      <c:barChart>
        <c:barDir val="col"/>
        <c:grouping val="percentStacked"/>
        <c:varyColors val="0"/>
        <c:ser>
          <c:idx val="0"/>
          <c:order val="0"/>
          <c:tx>
            <c:strRef>
              <c:f>Sheet1!$B$1</c:f>
              <c:strCache>
                <c:ptCount val="1"/>
                <c:pt idx="0">
                  <c:v>UK</c:v>
                </c:pt>
              </c:strCache>
            </c:strRef>
          </c:tx>
          <c:spPr>
            <a:solidFill>
              <a:schemeClr val="accent6">
                <a:lumMod val="75000"/>
              </a:schemeClr>
            </a:solidFill>
          </c:spPr>
          <c:invertIfNegative val="0"/>
          <c:dLbls>
            <c:dLbl>
              <c:idx val="4"/>
              <c:delete val="1"/>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Holiday </c:v>
                </c:pt>
                <c:pt idx="1">
                  <c:v>Business</c:v>
                </c:pt>
                <c:pt idx="2">
                  <c:v>VFR</c:v>
                </c:pt>
                <c:pt idx="3">
                  <c:v>Other </c:v>
                </c:pt>
                <c:pt idx="4">
                  <c:v>Study</c:v>
                </c:pt>
              </c:strCache>
            </c:strRef>
          </c:cat>
          <c:val>
            <c:numRef>
              <c:f>Sheet1!$B$2:$B$6</c:f>
              <c:numCache>
                <c:formatCode>0%</c:formatCode>
                <c:ptCount val="5"/>
                <c:pt idx="0">
                  <c:v>0.91856385638563853</c:v>
                </c:pt>
                <c:pt idx="1">
                  <c:v>0.87222421560419405</c:v>
                </c:pt>
                <c:pt idx="2">
                  <c:v>0.60230692076228687</c:v>
                </c:pt>
                <c:pt idx="3">
                  <c:v>0.76520681265206814</c:v>
                </c:pt>
                <c:pt idx="4">
                  <c:v>0</c:v>
                </c:pt>
              </c:numCache>
            </c:numRef>
          </c:val>
        </c:ser>
        <c:ser>
          <c:idx val="1"/>
          <c:order val="1"/>
          <c:tx>
            <c:strRef>
              <c:f>Sheet1!$C$1</c:f>
              <c:strCache>
                <c:ptCount val="1"/>
                <c:pt idx="0">
                  <c:v>Overseas</c:v>
                </c:pt>
              </c:strCache>
            </c:strRef>
          </c:tx>
          <c:spPr>
            <a:solidFill>
              <a:schemeClr val="tx2">
                <a:lumMod val="60000"/>
                <a:lumOff val="40000"/>
              </a:schemeClr>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Holiday </c:v>
                </c:pt>
                <c:pt idx="1">
                  <c:v>Business</c:v>
                </c:pt>
                <c:pt idx="2">
                  <c:v>VFR</c:v>
                </c:pt>
                <c:pt idx="3">
                  <c:v>Other </c:v>
                </c:pt>
                <c:pt idx="4">
                  <c:v>Study</c:v>
                </c:pt>
              </c:strCache>
            </c:strRef>
          </c:cat>
          <c:val>
            <c:numRef>
              <c:f>Sheet1!$C$2:$C$6</c:f>
              <c:numCache>
                <c:formatCode>0%</c:formatCode>
                <c:ptCount val="5"/>
                <c:pt idx="0">
                  <c:v>8.1436143614361439E-2</c:v>
                </c:pt>
                <c:pt idx="1">
                  <c:v>0.12777578439580592</c:v>
                </c:pt>
                <c:pt idx="2">
                  <c:v>0.39769307923771313</c:v>
                </c:pt>
                <c:pt idx="3">
                  <c:v>0.23479318734793186</c:v>
                </c:pt>
                <c:pt idx="4">
                  <c:v>1</c:v>
                </c:pt>
              </c:numCache>
            </c:numRef>
          </c:val>
        </c:ser>
        <c:dLbls>
          <c:showLegendKey val="0"/>
          <c:showVal val="0"/>
          <c:showCatName val="0"/>
          <c:showSerName val="0"/>
          <c:showPercent val="0"/>
          <c:showBubbleSize val="0"/>
        </c:dLbls>
        <c:gapWidth val="55"/>
        <c:overlap val="100"/>
        <c:axId val="612515352"/>
        <c:axId val="612519272"/>
      </c:barChart>
      <c:catAx>
        <c:axId val="612515352"/>
        <c:scaling>
          <c:orientation val="minMax"/>
        </c:scaling>
        <c:delete val="0"/>
        <c:axPos val="b"/>
        <c:numFmt formatCode="General" sourceLinked="0"/>
        <c:majorTickMark val="none"/>
        <c:minorTickMark val="none"/>
        <c:tickLblPos val="nextTo"/>
        <c:txPr>
          <a:bodyPr/>
          <a:lstStyle/>
          <a:p>
            <a:pPr>
              <a:defRPr sz="800"/>
            </a:pPr>
            <a:endParaRPr lang="en-US"/>
          </a:p>
        </c:txPr>
        <c:crossAx val="612519272"/>
        <c:crosses val="autoZero"/>
        <c:auto val="1"/>
        <c:lblAlgn val="ctr"/>
        <c:lblOffset val="100"/>
        <c:noMultiLvlLbl val="0"/>
      </c:catAx>
      <c:valAx>
        <c:axId val="612519272"/>
        <c:scaling>
          <c:orientation val="minMax"/>
        </c:scaling>
        <c:delete val="0"/>
        <c:axPos val="l"/>
        <c:majorGridlines/>
        <c:numFmt formatCode="0%" sourceLinked="1"/>
        <c:majorTickMark val="none"/>
        <c:minorTickMark val="none"/>
        <c:tickLblPos val="nextTo"/>
        <c:txPr>
          <a:bodyPr/>
          <a:lstStyle/>
          <a:p>
            <a:pPr>
              <a:defRPr sz="800"/>
            </a:pPr>
            <a:endParaRPr lang="en-US"/>
          </a:p>
        </c:txPr>
        <c:crossAx val="612515352"/>
        <c:crosses val="autoZero"/>
        <c:crossBetween val="between"/>
      </c:valAx>
    </c:plotArea>
    <c:legend>
      <c:legendPos val="b"/>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a:t>
            </a:r>
            <a:r>
              <a:rPr lang="en-GB" sz="1100" baseline="0" dirty="0" smtClean="0"/>
              <a:t> day</a:t>
            </a:r>
            <a:r>
              <a:rPr lang="en-GB" sz="1100" dirty="0" smtClean="0"/>
              <a:t> visits</a:t>
            </a:r>
            <a:endParaRPr lang="en-GB" sz="1100" dirty="0"/>
          </a:p>
        </c:rich>
      </c:tx>
      <c:layout/>
      <c:overlay val="0"/>
    </c:title>
    <c:autoTitleDeleted val="0"/>
    <c:view3D>
      <c:rotX val="15"/>
      <c:rotY val="0"/>
      <c:rAngAx val="0"/>
    </c:view3D>
    <c:floor>
      <c:thickness val="0"/>
    </c:floor>
    <c:sideWall>
      <c:thickness val="0"/>
    </c:sideWall>
    <c:backWall>
      <c:thickness val="0"/>
    </c:backWall>
    <c:plotArea>
      <c:layout>
        <c:manualLayout>
          <c:layoutTarget val="inner"/>
          <c:xMode val="edge"/>
          <c:yMode val="edge"/>
          <c:x val="0.13289342928520431"/>
          <c:y val="0.24427781449625346"/>
          <c:w val="0.76773382989702288"/>
          <c:h val="0.64734241877229148"/>
        </c:manualLayout>
      </c:layout>
      <c:pie3DChart>
        <c:varyColors val="1"/>
        <c:ser>
          <c:idx val="0"/>
          <c:order val="0"/>
          <c:tx>
            <c:strRef>
              <c:f>Sheet1!$B$1</c:f>
              <c:strCache>
                <c:ptCount val="1"/>
                <c:pt idx="0">
                  <c:v>Column1</c:v>
                </c:pt>
              </c:strCache>
            </c:strRef>
          </c:tx>
          <c:dLbls>
            <c:dLbl>
              <c:idx val="0"/>
              <c:layout>
                <c:manualLayout>
                  <c:x val="-5.747105526026406E-2"/>
                  <c:y val="-6.4289241553537796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1327040083919942E-2"/>
                  <c:y val="-0.10428469481928238"/>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1.3754831796088636E-2"/>
                  <c:y val="-5.3609685447288745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13302935963607618"/>
                  <c:y val="0.11817745211250015"/>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4.0224826160917777E-2"/>
                  <c:y val="1.9588972212227104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1.6760344233715741E-2"/>
                  <c:y val="2.2807819178486333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8.4403509906419219E-3"/>
                  <c:y val="-9.8342700308485381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7.8748279425291751E-2"/>
                  <c:y val="-0.10197105446596197"/>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0"/>
                </a:pPr>
                <a:endParaRPr lang="en-US"/>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Sheet1!$A$2:$A$11</c:f>
              <c:strCache>
                <c:ptCount val="9"/>
                <c:pt idx="0">
                  <c:v>Exeter</c:v>
                </c:pt>
                <c:pt idx="1">
                  <c:v>Mid Devon</c:v>
                </c:pt>
                <c:pt idx="2">
                  <c:v>North Devon</c:v>
                </c:pt>
                <c:pt idx="3">
                  <c:v>Plymouth</c:v>
                </c:pt>
                <c:pt idx="4">
                  <c:v>South Hams</c:v>
                </c:pt>
                <c:pt idx="5">
                  <c:v>Teignbridge</c:v>
                </c:pt>
                <c:pt idx="6">
                  <c:v>Torbay</c:v>
                </c:pt>
                <c:pt idx="7">
                  <c:v>Torridge</c:v>
                </c:pt>
                <c:pt idx="8">
                  <c:v>West Devon</c:v>
                </c:pt>
              </c:strCache>
            </c:strRef>
          </c:cat>
          <c:val>
            <c:numRef>
              <c:f>Sheet1!$B$2:$B$11</c:f>
              <c:numCache>
                <c:formatCode>0%</c:formatCode>
                <c:ptCount val="9"/>
                <c:pt idx="0">
                  <c:v>7.7620573751270225E-2</c:v>
                </c:pt>
                <c:pt idx="1">
                  <c:v>6.3081372625654664E-2</c:v>
                </c:pt>
                <c:pt idx="2">
                  <c:v>0.11689986711482843</c:v>
                </c:pt>
                <c:pt idx="3">
                  <c:v>0.17755803955288049</c:v>
                </c:pt>
                <c:pt idx="4">
                  <c:v>0.14609552098804035</c:v>
                </c:pt>
                <c:pt idx="5">
                  <c:v>0.1495349018994763</c:v>
                </c:pt>
                <c:pt idx="6">
                  <c:v>0.1342140232939889</c:v>
                </c:pt>
                <c:pt idx="7">
                  <c:v>7.0624560306417575E-2</c:v>
                </c:pt>
                <c:pt idx="8">
                  <c:v>6.4371140467443133E-2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GB" sz="1100" dirty="0" smtClean="0"/>
              <a:t>All</a:t>
            </a:r>
            <a:r>
              <a:rPr lang="en-GB" sz="1100" baseline="0" dirty="0" smtClean="0"/>
              <a:t> day</a:t>
            </a:r>
            <a:r>
              <a:rPr lang="en-GB" sz="1100" dirty="0" smtClean="0"/>
              <a:t> visit</a:t>
            </a:r>
            <a:r>
              <a:rPr lang="en-GB" sz="1100" baseline="0" dirty="0" smtClean="0"/>
              <a:t> spend</a:t>
            </a:r>
            <a:endParaRPr lang="en-GB" sz="1100" dirty="0"/>
          </a:p>
        </c:rich>
      </c:tx>
      <c:layout/>
      <c:overlay val="0"/>
    </c:title>
    <c:autoTitleDeleted val="0"/>
    <c:view3D>
      <c:rotX val="15"/>
      <c:rotY val="0"/>
      <c:rAngAx val="0"/>
    </c:view3D>
    <c:floor>
      <c:thickness val="0"/>
    </c:floor>
    <c:sideWall>
      <c:thickness val="0"/>
    </c:sideWall>
    <c:backWall>
      <c:thickness val="0"/>
    </c:backWall>
    <c:plotArea>
      <c:layout>
        <c:manualLayout>
          <c:layoutTarget val="inner"/>
          <c:xMode val="edge"/>
          <c:yMode val="edge"/>
          <c:x val="9.8427078061285367E-2"/>
          <c:y val="0.23949772136347827"/>
          <c:w val="0.77048486382171533"/>
          <c:h val="0.65212251190506665"/>
        </c:manualLayout>
      </c:layout>
      <c:pie3DChart>
        <c:varyColors val="1"/>
        <c:ser>
          <c:idx val="0"/>
          <c:order val="0"/>
          <c:tx>
            <c:strRef>
              <c:f>Sheet1!$B$1</c:f>
              <c:strCache>
                <c:ptCount val="1"/>
                <c:pt idx="0">
                  <c:v>Column1</c:v>
                </c:pt>
              </c:strCache>
            </c:strRef>
          </c:tx>
          <c:dLbls>
            <c:dLbl>
              <c:idx val="0"/>
              <c:layout>
                <c:manualLayout>
                  <c:x val="2.7837105075415716E-2"/>
                  <c:y val="-4.5168492637151038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6.3922681430458345E-2"/>
                  <c:y val="-9.9504601686507196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
                  <c:y val="8.5315252787884939E-3"/>
                </c:manualLayout>
              </c:layou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9.5898295251144933E-2"/>
                  <c:y val="0.11676149066639759"/>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1.957369963008225E-2"/>
                  <c:y val="8.0145977269339724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1.6477078678500741E-3"/>
                  <c:y val="0.13698730678261331"/>
                </c:manualLayout>
              </c:layou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2.6128784044571186E-2"/>
                  <c:y val="-9.0503347570734083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9.6453789085163374E-2"/>
                  <c:y val="-0.14475175884844171"/>
                </c:manualLayout>
              </c:layou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3.035478053878787E-2"/>
                  <c:y val="-9.0045286677616965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9"/>
              <c:layout>
                <c:manualLayout>
                  <c:x val="8.495262357680422E-2"/>
                  <c:y val="-3.5005337143356123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900" b="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Sheet1!$A$2:$A$11</c:f>
              <c:strCache>
                <c:ptCount val="9"/>
                <c:pt idx="0">
                  <c:v>Exeter</c:v>
                </c:pt>
                <c:pt idx="1">
                  <c:v>Mid Devon</c:v>
                </c:pt>
                <c:pt idx="2">
                  <c:v>North Devon</c:v>
                </c:pt>
                <c:pt idx="3">
                  <c:v>Plymouth</c:v>
                </c:pt>
                <c:pt idx="4">
                  <c:v>South Hams</c:v>
                </c:pt>
                <c:pt idx="5">
                  <c:v>Teignbridge</c:v>
                </c:pt>
                <c:pt idx="6">
                  <c:v>Torbay</c:v>
                </c:pt>
                <c:pt idx="7">
                  <c:v>Torridge</c:v>
                </c:pt>
                <c:pt idx="8">
                  <c:v>West Devon</c:v>
                </c:pt>
              </c:strCache>
            </c:strRef>
          </c:cat>
          <c:val>
            <c:numRef>
              <c:f>Sheet1!$B$2:$B$11</c:f>
              <c:numCache>
                <c:formatCode>0%</c:formatCode>
                <c:ptCount val="9"/>
                <c:pt idx="0">
                  <c:v>9.0170203992045186E-2</c:v>
                </c:pt>
                <c:pt idx="1">
                  <c:v>6.0709859504663594E-2</c:v>
                </c:pt>
                <c:pt idx="2">
                  <c:v>0.1112101399632411</c:v>
                </c:pt>
                <c:pt idx="3">
                  <c:v>0.19483778852314726</c:v>
                </c:pt>
                <c:pt idx="4">
                  <c:v>0.13545927586260414</c:v>
                </c:pt>
                <c:pt idx="5">
                  <c:v>0.14478535496300832</c:v>
                </c:pt>
                <c:pt idx="6">
                  <c:v>0.13759319982174809</c:v>
                </c:pt>
                <c:pt idx="7">
                  <c:v>6.5521996599024052E-2</c:v>
                </c:pt>
                <c:pt idx="8">
                  <c:v>5.9712180770518375E-2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200"/>
            </a:pPr>
            <a:r>
              <a:rPr lang="en-US" sz="1200" dirty="0" smtClean="0"/>
              <a:t>Day visits</a:t>
            </a:r>
            <a:endParaRPr lang="en-US" sz="1200" dirty="0"/>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Trips</c:v>
                </c:pt>
              </c:strCache>
            </c:strRef>
          </c:tx>
          <c:dLbls>
            <c:dLbl>
              <c:idx val="0"/>
              <c:layout>
                <c:manualLayout>
                  <c:x val="0.24102530194833818"/>
                  <c:y val="-1.9596588033428383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8161200740544829E-2"/>
                  <c:y val="1.4697441025071289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3.2659239178347878E-2"/>
                  <c:y val="-1.9151035687392758E-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Sheet1!$A$2:$A$4</c:f>
              <c:strCache>
                <c:ptCount val="3"/>
                <c:pt idx="0">
                  <c:v>Urban visits</c:v>
                </c:pt>
                <c:pt idx="1">
                  <c:v>Countryside visits</c:v>
                </c:pt>
                <c:pt idx="2">
                  <c:v>Coastal visits</c:v>
                </c:pt>
              </c:strCache>
            </c:strRef>
          </c:cat>
          <c:val>
            <c:numRef>
              <c:f>Sheet1!$B$2:$B$4</c:f>
              <c:numCache>
                <c:formatCode>#,##0</c:formatCode>
                <c:ptCount val="3"/>
                <c:pt idx="0">
                  <c:v>1901000</c:v>
                </c:pt>
                <c:pt idx="1">
                  <c:v>54000</c:v>
                </c:pt>
                <c:pt idx="2">
                  <c:v>1479000</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png"/><Relationship Id="rId1" Type="http://schemas.openxmlformats.org/officeDocument/2006/relationships/image" Target="../media/image13.jpg"/></Relationships>
</file>

<file path=ppt/diagrams/_rels/data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jp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png"/><Relationship Id="rId1" Type="http://schemas.openxmlformats.org/officeDocument/2006/relationships/image" Target="../media/image1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6">
            <a:lumMod val="75000"/>
          </a:schemeClr>
        </a:solidFill>
        <a:ln>
          <a:solidFill>
            <a:schemeClr val="accent6">
              <a:lumMod val="75000"/>
            </a:schemeClr>
          </a:solidFill>
        </a:ln>
      </dgm:spPr>
      <dgm:t>
        <a:bodyPr/>
        <a:lstStyle/>
        <a:p>
          <a:r>
            <a:rPr lang="en-GB" dirty="0" smtClean="0"/>
            <a:t>Accommodation</a:t>
          </a:r>
          <a:endParaRPr lang="en-GB"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£99,416,000</a:t>
          </a:r>
          <a:endParaRPr lang="en-GB" dirty="0"/>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£10,948,000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6">
            <a:lumMod val="75000"/>
          </a:schemeClr>
        </a:solidFill>
        <a:ln>
          <a:solidFill>
            <a:schemeClr val="accent6">
              <a:lumMod val="75000"/>
            </a:schemeClr>
          </a:solidFill>
        </a:ln>
      </dgm:spPr>
      <dgm:t>
        <a:bodyPr/>
        <a:lstStyle/>
        <a:p>
          <a:r>
            <a:rPr lang="en-GB" dirty="0" smtClean="0"/>
            <a:t>Shopping</a:t>
          </a:r>
          <a:endParaRPr lang="en-GB"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94525BBE-D395-4186-8B8D-AC43FA0A5775}">
      <dgm:prSet phldrT="[Tex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£33,080,000</a:t>
          </a:r>
          <a:endParaRPr lang="en-GB" dirty="0"/>
        </a:p>
      </dgm:t>
    </dgm:pt>
    <dgm:pt modelId="{7ADC2D1E-9234-49F7-A831-59B2D9FCF892}" type="parTrans" cxnId="{6C492570-5FB8-449F-B752-9BB782549AB3}">
      <dgm:prSet/>
      <dgm:spPr/>
      <dgm:t>
        <a:bodyPr/>
        <a:lstStyle/>
        <a:p>
          <a:endParaRPr lang="en-GB"/>
        </a:p>
      </dgm:t>
    </dgm:pt>
    <dgm:pt modelId="{6558EEC1-51EE-4A85-A133-6D9F3FC0FBBE}" type="sibTrans" cxnId="{6C492570-5FB8-449F-B752-9BB782549AB3}">
      <dgm:prSet/>
      <dgm:spPr/>
      <dgm:t>
        <a:bodyPr/>
        <a:lstStyle/>
        <a:p>
          <a:endParaRPr lang="en-GB"/>
        </a:p>
      </dgm:t>
    </dgm:pt>
    <dgm:pt modelId="{6276EDEE-A00E-49DB-B1DD-6AE18492F4E5}">
      <dgm:prSet phldrT="[Tex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£10,126,000</a:t>
          </a:r>
          <a:endParaRPr lang="en-GB" dirty="0"/>
        </a:p>
      </dgm:t>
    </dgm:pt>
    <dgm:pt modelId="{D973792A-B284-4475-AA17-CBE4CEED6F8D}" type="parTrans" cxnId="{ACB0E45A-E3F4-44CA-91BC-E990A7F7A9A2}">
      <dgm:prSet/>
      <dgm:spPr/>
      <dgm:t>
        <a:bodyPr/>
        <a:lstStyle/>
        <a:p>
          <a:endParaRPr lang="en-GB"/>
        </a:p>
      </dgm:t>
    </dgm:pt>
    <dgm:pt modelId="{63AD8DDD-2808-4F94-9822-D56E1C026E53}" type="sibTrans" cxnId="{ACB0E45A-E3F4-44CA-91BC-E990A7F7A9A2}">
      <dgm:prSet/>
      <dgm:spPr/>
      <dgm:t>
        <a:bodyPr/>
        <a:lstStyle/>
        <a:p>
          <a:endParaRPr lang="en-GB"/>
        </a:p>
      </dgm:t>
    </dgm:pt>
    <dgm:pt modelId="{52852C69-A92A-426A-9A76-5BD2D6000253}">
      <dgm:prSet phldrT="[Text]"/>
      <dgm:spPr>
        <a:solidFill>
          <a:schemeClr val="accent6">
            <a:lumMod val="75000"/>
          </a:schemeClr>
        </a:solidFill>
        <a:ln>
          <a:solidFill>
            <a:schemeClr val="accent6">
              <a:lumMod val="75000"/>
            </a:schemeClr>
          </a:solidFill>
        </a:ln>
      </dgm:spPr>
      <dgm:t>
        <a:bodyPr/>
        <a:lstStyle/>
        <a:p>
          <a:r>
            <a:rPr lang="en-GB" dirty="0" smtClean="0"/>
            <a:t>Food &amp; drink</a:t>
          </a:r>
          <a:endParaRPr lang="en-GB"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£58,163,000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£7,650,000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6">
            <a:lumMod val="75000"/>
          </a:schemeClr>
        </a:solidFill>
        <a:ln>
          <a:solidFill>
            <a:schemeClr val="accent6">
              <a:lumMod val="75000"/>
            </a:schemeClr>
          </a:solidFill>
        </a:ln>
      </dgm:spPr>
      <dgm:t>
        <a:bodyPr/>
        <a:lstStyle/>
        <a:p>
          <a:r>
            <a:rPr lang="en-GB" dirty="0" smtClean="0"/>
            <a:t>Attractions/entertainment</a:t>
          </a:r>
          <a:endParaRPr lang="en-GB" dirty="0"/>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4BB18214-6A13-48FF-AD22-A0840E35B631}">
      <dgm:prSe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£28,132,000</a:t>
          </a:r>
          <a:endParaRPr lang="en-GB" dirty="0"/>
        </a:p>
      </dgm:t>
    </dgm:pt>
    <dgm:pt modelId="{7A1E00C9-CA9C-4D1D-9432-8794AA536E2B}" type="parTrans" cxnId="{57238123-F567-45B5-90A9-35ED34EDC15A}">
      <dgm:prSet/>
      <dgm:spPr/>
      <dgm:t>
        <a:bodyPr/>
        <a:lstStyle/>
        <a:p>
          <a:endParaRPr lang="en-GB"/>
        </a:p>
      </dgm:t>
    </dgm:pt>
    <dgm:pt modelId="{863BEB06-E9F5-430C-9394-ABAAF30D45BB}" type="sibTrans" cxnId="{57238123-F567-45B5-90A9-35ED34EDC15A}">
      <dgm:prSet/>
      <dgm:spPr/>
      <dgm:t>
        <a:bodyPr/>
        <a:lstStyle/>
        <a:p>
          <a:endParaRPr lang="en-GB"/>
        </a:p>
      </dgm:t>
    </dgm:pt>
    <dgm:pt modelId="{D3B15B0B-20E6-4579-92A5-C294C39A2F4D}">
      <dgm:prSe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£3,648,000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6">
            <a:lumMod val="75000"/>
          </a:schemeClr>
        </a:solidFill>
        <a:ln>
          <a:solidFill>
            <a:schemeClr val="accent6">
              <a:lumMod val="75000"/>
            </a:schemeClr>
          </a:solidFill>
        </a:ln>
      </dgm:spPr>
      <dgm:t>
        <a:bodyPr/>
        <a:lstStyle/>
        <a:p>
          <a:r>
            <a:rPr lang="en-GB" dirty="0" smtClean="0"/>
            <a:t>Travel</a:t>
          </a:r>
          <a:endParaRPr lang="en-GB" dirty="0"/>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£44,201,000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52A68E9E-758A-4664-A17C-F003B12BD1A9}">
      <dgm:prSe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£3,332,000</a:t>
          </a:r>
          <a:endParaRPr lang="en-GB" dirty="0"/>
        </a:p>
      </dgm:t>
    </dgm:pt>
    <dgm:pt modelId="{935DD292-F358-4DF1-B994-8ECF3085A515}" type="parTrans" cxnId="{10145A83-6712-4549-8243-FC8B0172BEB3}">
      <dgm:prSet/>
      <dgm:spPr/>
      <dgm:t>
        <a:bodyPr/>
        <a:lstStyle/>
        <a:p>
          <a:endParaRPr lang="en-GB"/>
        </a:p>
      </dgm:t>
    </dgm:pt>
    <dgm:pt modelId="{CB364358-79DF-462B-BC69-FC159FCD9AF1}" type="sibTrans" cxnId="{10145A83-6712-4549-8243-FC8B0172BEB3}">
      <dgm:prSet/>
      <dgm:spPr/>
      <dgm:t>
        <a:bodyPr/>
        <a:lstStyle/>
        <a:p>
          <a:endParaRPr lang="en-GB"/>
        </a:p>
      </dgm:t>
    </dgm:pt>
    <dgm:pt modelId="{AEE6CCC4-5DB8-466A-A8BE-1F554E6B7DF0}">
      <dgm:prSet phldrT="[Tex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£39,217,000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£52,770,000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5A80173F-AA72-4535-8EE3-26CF1CD14057}">
      <dgm:prSe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£12,510,000</a:t>
          </a:r>
          <a:endParaRPr lang="en-GB" dirty="0"/>
        </a:p>
      </dgm:t>
    </dgm:pt>
    <dgm:pt modelId="{B868A52F-8384-417F-B2F2-C638964E9B27}" type="parTrans" cxnId="{E63F3010-D17D-4372-8DAC-57A9DDDD4EC3}">
      <dgm:prSet/>
      <dgm:spPr/>
      <dgm:t>
        <a:bodyPr/>
        <a:lstStyle/>
        <a:p>
          <a:endParaRPr lang="en-GB"/>
        </a:p>
      </dgm:t>
    </dgm:pt>
    <dgm:pt modelId="{87FEBFF2-A71F-4423-96A4-8618167F6F84}" type="sibTrans" cxnId="{E63F3010-D17D-4372-8DAC-57A9DDDD4EC3}">
      <dgm:prSet/>
      <dgm:spPr/>
      <dgm:t>
        <a:bodyPr/>
        <a:lstStyle/>
        <a:p>
          <a:endParaRPr lang="en-GB"/>
        </a:p>
      </dgm:t>
    </dgm:pt>
    <dgm:pt modelId="{A5B9952D-B62B-4316-967D-E37FCBA9DE12}">
      <dgm:prSe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£19,625,000</a:t>
          </a:r>
          <a:endParaRPr lang="en-GB" dirty="0"/>
        </a:p>
      </dgm:t>
    </dgm:pt>
    <dgm:pt modelId="{36A242C7-DF7C-468D-9C79-253D2F85D1E4}" type="parTrans" cxnId="{F99E638E-CE34-4F02-A272-9551A362843E}">
      <dgm:prSet/>
      <dgm:spPr/>
      <dgm:t>
        <a:bodyPr/>
        <a:lstStyle/>
        <a:p>
          <a:endParaRPr lang="en-GB"/>
        </a:p>
      </dgm:t>
    </dgm:pt>
    <dgm:pt modelId="{6050CB09-0372-41E8-A933-7B4768BCA977}" type="sib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t>
        <a:bodyPr/>
        <a:lstStyle/>
        <a:p>
          <a:endParaRPr lang="en-GB"/>
        </a:p>
      </dgm:t>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t>
        <a:bodyPr/>
        <a:lstStyle/>
        <a:p>
          <a:endParaRPr lang="en-GB"/>
        </a:p>
      </dgm:t>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t>
        <a:bodyPr/>
        <a:lstStyle/>
        <a:p>
          <a:endParaRPr lang="en-GB"/>
        </a:p>
      </dgm:t>
    </dgm:pt>
    <dgm:pt modelId="{725BAA8B-762E-4F87-BC91-D4CCB38DA105}" type="pres">
      <dgm:prSet presAssocID="{FF9BA5F7-03F0-4E5D-B18A-DB63EDE739A8}" presName="text" presStyleLbl="node1" presStyleIdx="0" presStyleCnt="5">
        <dgm:presLayoutVars>
          <dgm:bulletEnabled val="1"/>
        </dgm:presLayoutVars>
      </dgm:prSet>
      <dgm:spPr/>
      <dgm:t>
        <a:bodyPr/>
        <a:lstStyle/>
        <a:p>
          <a:endParaRPr lang="en-GB"/>
        </a:p>
      </dgm:t>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t>
        <a:bodyPr/>
        <a:lstStyle/>
        <a:p>
          <a:endParaRPr lang="en-GB"/>
        </a:p>
      </dgm:t>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t>
        <a:bodyPr/>
        <a:lstStyle/>
        <a:p>
          <a:endParaRPr lang="en-GB"/>
        </a:p>
      </dgm:t>
    </dgm:pt>
    <dgm:pt modelId="{01E2BF79-A6D7-4E7F-8164-60ED1A27109C}" type="pres">
      <dgm:prSet presAssocID="{92AC7E8E-FE18-4BFE-9C49-AF059B947B17}" presName="text" presStyleLbl="node1" presStyleIdx="1" presStyleCnt="5">
        <dgm:presLayoutVars>
          <dgm:bulletEnabled val="1"/>
        </dgm:presLayoutVars>
      </dgm:prSet>
      <dgm:spPr/>
      <dgm:t>
        <a:bodyPr/>
        <a:lstStyle/>
        <a:p>
          <a:endParaRPr lang="en-GB"/>
        </a:p>
      </dgm:t>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t>
        <a:bodyPr/>
        <a:lstStyle/>
        <a:p>
          <a:endParaRPr lang="en-GB"/>
        </a:p>
      </dgm:t>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t>
        <a:bodyPr/>
        <a:lstStyle/>
        <a:p>
          <a:endParaRPr lang="en-GB"/>
        </a:p>
      </dgm:t>
    </dgm:pt>
    <dgm:pt modelId="{DD4D969C-D6C1-4A3C-B145-A6ADFF806CA2}" type="pres">
      <dgm:prSet presAssocID="{52852C69-A92A-426A-9A76-5BD2D6000253}" presName="text" presStyleLbl="node1" presStyleIdx="2" presStyleCnt="5">
        <dgm:presLayoutVars>
          <dgm:bulletEnabled val="1"/>
        </dgm:presLayoutVars>
      </dgm:prSet>
      <dgm:spPr/>
      <dgm:t>
        <a:bodyPr/>
        <a:lstStyle/>
        <a:p>
          <a:endParaRPr lang="en-GB"/>
        </a:p>
      </dgm:t>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t>
        <a:bodyPr/>
        <a:lstStyle/>
        <a:p>
          <a:endParaRPr lang="en-GB"/>
        </a:p>
      </dgm:t>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t>
        <a:bodyPr/>
        <a:lstStyle/>
        <a:p>
          <a:endParaRPr lang="en-GB"/>
        </a:p>
      </dgm:t>
    </dgm:pt>
    <dgm:pt modelId="{02995753-B3BC-47C0-8B3B-0691A0D9EE9D}" type="pres">
      <dgm:prSet presAssocID="{BEB0E4BC-2D3D-41EF-A180-DF89DB15CB55}" presName="text" presStyleLbl="node1" presStyleIdx="3" presStyleCnt="5">
        <dgm:presLayoutVars>
          <dgm:bulletEnabled val="1"/>
        </dgm:presLayoutVars>
      </dgm:prSet>
      <dgm:spPr/>
      <dgm:t>
        <a:bodyPr/>
        <a:lstStyle/>
        <a:p>
          <a:endParaRPr lang="en-GB"/>
        </a:p>
      </dgm:t>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t>
        <a:bodyPr/>
        <a:lstStyle/>
        <a:p>
          <a:endParaRPr lang="en-GB"/>
        </a:p>
      </dgm:t>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t>
        <a:bodyPr/>
        <a:lstStyle/>
        <a:p>
          <a:endParaRPr lang="en-GB"/>
        </a:p>
      </dgm:t>
    </dgm:pt>
    <dgm:pt modelId="{68A22402-7CD0-42BB-9A4C-10E4888C8F19}" type="pres">
      <dgm:prSet presAssocID="{0A58E1C3-8043-4D06-B3F0-EB607E01CEA3}" presName="text" presStyleLbl="node1" presStyleIdx="4" presStyleCnt="5">
        <dgm:presLayoutVars>
          <dgm:bulletEnabled val="1"/>
        </dgm:presLayoutVars>
      </dgm:prSet>
      <dgm:spPr/>
      <dgm:t>
        <a:bodyPr/>
        <a:lstStyle/>
        <a:p>
          <a:endParaRPr lang="en-GB"/>
        </a:p>
      </dgm:t>
    </dgm:pt>
  </dgm:ptLst>
  <dgm:cxnLst>
    <dgm:cxn modelId="{056761C4-BC92-4BC6-B22C-7ED742CAD5CD}" type="presOf" srcId="{FF9BA5F7-03F0-4E5D-B18A-DB63EDE739A8}" destId="{725BAA8B-762E-4F87-BC91-D4CCB38DA105}" srcOrd="1" destOrd="0" presId="urn:microsoft.com/office/officeart/2005/8/layout/vList4"/>
    <dgm:cxn modelId="{C8529B77-95B0-4643-B92B-D096FD458B0A}" srcId="{92AC7E8E-FE18-4BFE-9C49-AF059B947B17}" destId="{AEE6CCC4-5DB8-466A-A8BE-1F554E6B7DF0}" srcOrd="2" destOrd="0" parTransId="{B895B311-5C22-474C-B04A-8240C34F37A5}" sibTransId="{2F9CA9DC-8A28-42E9-96CB-28C87BFCECDA}"/>
    <dgm:cxn modelId="{EE7DD4EE-722D-4632-84C8-5C0970160297}" type="presOf" srcId="{E2FB2116-AD4F-41C7-8B37-51A7E78A41C6}" destId="{EC01044B-3725-4505-9883-69AC7B66A4A1}" srcOrd="0" destOrd="3" presId="urn:microsoft.com/office/officeart/2005/8/layout/vList4"/>
    <dgm:cxn modelId="{2FB09839-C024-4283-980B-C8F7B1B11AF1}" type="presOf" srcId="{6276EDEE-A00E-49DB-B1DD-6AE18492F4E5}" destId="{A21B2D68-1916-449F-B3F9-9C71363EFC9A}" srcOrd="0" destOrd="2" presId="urn:microsoft.com/office/officeart/2005/8/layout/vList4"/>
    <dgm:cxn modelId="{E227163A-7223-4F40-92C3-97CEE0642420}" type="presOf" srcId="{D3B15B0B-20E6-4579-92A5-C294C39A2F4D}" destId="{02995753-B3BC-47C0-8B3B-0691A0D9EE9D}" srcOrd="1" destOrd="2" presId="urn:microsoft.com/office/officeart/2005/8/layout/vList4"/>
    <dgm:cxn modelId="{1B10A241-FB13-440B-BEAC-874D6D51104A}" srcId="{BEB0E4BC-2D3D-41EF-A180-DF89DB15CB55}" destId="{D3B15B0B-20E6-4579-92A5-C294C39A2F4D}" srcOrd="1" destOrd="0" parTransId="{7FB3B458-5EE7-48E7-80D1-6C14A12BEBAB}" sibTransId="{C53037B6-994A-45ED-AC7F-C673966BCCD0}"/>
    <dgm:cxn modelId="{168A8E19-5B52-494E-AC8B-73C5BD2B26E0}" type="presOf" srcId="{BEB0E4BC-2D3D-41EF-A180-DF89DB15CB55}" destId="{02995753-B3BC-47C0-8B3B-0691A0D9EE9D}" srcOrd="1" destOrd="0" presId="urn:microsoft.com/office/officeart/2005/8/layout/vList4"/>
    <dgm:cxn modelId="{91C35168-DC33-423B-BBA1-FB1E68462696}" type="presOf" srcId="{03FEE947-7337-4B4E-847B-20B1B0FCD86C}" destId="{68A22402-7CD0-42BB-9A4C-10E4888C8F19}" srcOrd="1" destOrd="1"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E63F3010-D17D-4372-8DAC-57A9DDDD4EC3}" srcId="{BEB0E4BC-2D3D-41EF-A180-DF89DB15CB55}" destId="{5A80173F-AA72-4535-8EE3-26CF1CD14057}" srcOrd="2" destOrd="0" parTransId="{B868A52F-8384-417F-B2F2-C638964E9B27}" sibTransId="{87FEBFF2-A71F-4423-96A4-8618167F6F84}"/>
    <dgm:cxn modelId="{A7350C0B-3653-474A-BCF1-D903EBA8AAE9}" type="presOf" srcId="{4BB18214-6A13-48FF-AD22-A0840E35B631}" destId="{830A7FA2-A456-493B-8FA4-5D4167BB24C2}" srcOrd="0" destOrd="1" presId="urn:microsoft.com/office/officeart/2005/8/layout/vList4"/>
    <dgm:cxn modelId="{B3CC8D13-C7FC-48B4-98B4-7AB0FDAC2D12}" type="presOf" srcId="{E2756A20-75BB-43F3-BD97-CF83DC2B1591}" destId="{81BB0D8E-902C-4B4C-B2AC-DCFE9F45337C}" srcOrd="0" destOrd="0"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E73E170F-F8AD-436E-B7F4-8F3C187B3A36}" type="presOf" srcId="{A5B9952D-B62B-4316-967D-E37FCBA9DE12}" destId="{463E5C89-85EF-40C2-AA58-6F1684FF4100}" srcOrd="0" destOrd="3" presId="urn:microsoft.com/office/officeart/2005/8/layout/vList4"/>
    <dgm:cxn modelId="{8BB1BE39-087F-4CC8-BBE4-72434332808A}" type="presOf" srcId="{03FEE947-7337-4B4E-847B-20B1B0FCD86C}" destId="{463E5C89-85EF-40C2-AA58-6F1684FF4100}" srcOrd="0" destOrd="1" presId="urn:microsoft.com/office/officeart/2005/8/layout/vList4"/>
    <dgm:cxn modelId="{4D91C3AD-5E5A-4D7E-A490-75D6D18FB62C}" srcId="{52852C69-A92A-426A-9A76-5BD2D6000253}" destId="{664621DA-54CE-44A5-90F5-39A0A8D86CCC}" srcOrd="1" destOrd="0" parTransId="{B645A75F-B0F5-4525-A393-A6178A1967EE}" sibTransId="{0F2B240E-7AC3-499A-ADC9-84963F25DC83}"/>
    <dgm:cxn modelId="{8EC5CA5F-501D-4D82-8322-67A339A90E8F}" type="presOf" srcId="{4BB18214-6A13-48FF-AD22-A0840E35B631}" destId="{02995753-B3BC-47C0-8B3B-0691A0D9EE9D}" srcOrd="1" destOrd="1" presId="urn:microsoft.com/office/officeart/2005/8/layout/vList4"/>
    <dgm:cxn modelId="{D2143242-EC4D-4EAC-821A-6A6395D4B795}" type="presOf" srcId="{94525BBE-D395-4186-8B8D-AC43FA0A5775}" destId="{A21B2D68-1916-449F-B3F9-9C71363EFC9A}" srcOrd="0" destOrd="1" presId="urn:microsoft.com/office/officeart/2005/8/layout/vList4"/>
    <dgm:cxn modelId="{D75792FA-2897-4887-82F2-874339D9A817}" type="presOf" srcId="{9F1B9E42-74FF-4C8B-93AA-67E8379C4BB8}" destId="{EC01044B-3725-4505-9883-69AC7B66A4A1}" srcOrd="0" destOrd="1" presId="urn:microsoft.com/office/officeart/2005/8/layout/vList4"/>
    <dgm:cxn modelId="{4D7EACCE-74E7-4E72-90A8-FD1679F638A6}" type="presOf" srcId="{D3B15B0B-20E6-4579-92A5-C294C39A2F4D}" destId="{830A7FA2-A456-493B-8FA4-5D4167BB24C2}" srcOrd="0" destOrd="2" presId="urn:microsoft.com/office/officeart/2005/8/layout/vList4"/>
    <dgm:cxn modelId="{0D091C44-E7A0-43E6-B88F-3625F9AD7447}" type="presOf" srcId="{AEE6CCC4-5DB8-466A-A8BE-1F554E6B7DF0}" destId="{A21B2D68-1916-449F-B3F9-9C71363EFC9A}" srcOrd="0" destOrd="3" presId="urn:microsoft.com/office/officeart/2005/8/layout/vList4"/>
    <dgm:cxn modelId="{F99E638E-CE34-4F02-A272-9551A362843E}" srcId="{0A58E1C3-8043-4D06-B3F0-EB607E01CEA3}" destId="{A5B9952D-B62B-4316-967D-E37FCBA9DE12}" srcOrd="2" destOrd="0" parTransId="{36A242C7-DF7C-468D-9C79-253D2F85D1E4}" sibTransId="{6050CB09-0372-41E8-A933-7B4768BCA977}"/>
    <dgm:cxn modelId="{E45A0638-2DDE-44DC-A8C3-9D9820A0EB50}" srcId="{FF9BA5F7-03F0-4E5D-B18A-DB63EDE739A8}" destId="{C0A94DBB-217D-4142-9956-C9EAFB338430}" srcOrd="1" destOrd="0" parTransId="{05587F60-2F1F-44D8-A4A3-C7686BDEE541}" sibTransId="{73269638-E285-44B2-9D2C-5D95903C813E}"/>
    <dgm:cxn modelId="{94684208-0BB2-4217-8B44-164B580E1546}" type="presOf" srcId="{664621DA-54CE-44A5-90F5-39A0A8D86CCC}" destId="{EC01044B-3725-4505-9883-69AC7B66A4A1}" srcOrd="0" destOrd="2" presId="urn:microsoft.com/office/officeart/2005/8/layout/vList4"/>
    <dgm:cxn modelId="{04215022-ED04-48A7-9447-605C73B7BFAB}" type="presOf" srcId="{52A68E9E-758A-4664-A17C-F003B12BD1A9}" destId="{463E5C89-85EF-40C2-AA58-6F1684FF4100}" srcOrd="0" destOrd="2" presId="urn:microsoft.com/office/officeart/2005/8/layout/vList4"/>
    <dgm:cxn modelId="{B940DCC8-9244-4DD1-8F79-3847E15D6785}" srcId="{52852C69-A92A-426A-9A76-5BD2D6000253}" destId="{E2FB2116-AD4F-41C7-8B37-51A7E78A41C6}" srcOrd="2" destOrd="0" parTransId="{F1877CE3-57FB-42AB-96AF-E3704425CB76}" sibTransId="{E493DAE8-EDF9-4F30-ABE4-40D139E50459}"/>
    <dgm:cxn modelId="{AD455529-0865-4F25-B752-BE2D23431504}" type="presOf" srcId="{E2FB2116-AD4F-41C7-8B37-51A7E78A41C6}" destId="{DD4D969C-D6C1-4A3C-B145-A6ADFF806CA2}" srcOrd="1" destOrd="3" presId="urn:microsoft.com/office/officeart/2005/8/layout/vList4"/>
    <dgm:cxn modelId="{311BD4D0-EB5F-49CA-AE34-AEC158A989E8}" type="presOf" srcId="{A5B9952D-B62B-4316-967D-E37FCBA9DE12}" destId="{68A22402-7CD0-42BB-9A4C-10E4888C8F19}" srcOrd="1" destOrd="3"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D22FCA67-DC8B-4F83-BAC9-769CCBC4BCE3}" type="presOf" srcId="{C0A94DBB-217D-4142-9956-C9EAFB338430}" destId="{725BAA8B-762E-4F87-BC91-D4CCB38DA105}" srcOrd="1" destOrd="2" presId="urn:microsoft.com/office/officeart/2005/8/layout/vList4"/>
    <dgm:cxn modelId="{6C492570-5FB8-449F-B752-9BB782549AB3}" srcId="{92AC7E8E-FE18-4BFE-9C49-AF059B947B17}" destId="{94525BBE-D395-4186-8B8D-AC43FA0A5775}" srcOrd="0" destOrd="0" parTransId="{7ADC2D1E-9234-49F7-A831-59B2D9FCF892}" sibTransId="{6558EEC1-51EE-4A85-A133-6D9F3FC0FBBE}"/>
    <dgm:cxn modelId="{DFA31F93-7641-4325-BABB-B511BC69E28D}" srcId="{52852C69-A92A-426A-9A76-5BD2D6000253}" destId="{9F1B9E42-74FF-4C8B-93AA-67E8379C4BB8}" srcOrd="0" destOrd="0" parTransId="{A405DBE7-A133-4F57-A458-8E38CA109C5D}" sibTransId="{A4845C0C-2F81-433B-AE0C-F113F9075BE7}"/>
    <dgm:cxn modelId="{589EA04A-1EAC-4F3B-B955-B06F34BA6D41}" type="presOf" srcId="{2E254D90-2D50-4CF5-A305-AAA097A8AA54}" destId="{725BAA8B-762E-4F87-BC91-D4CCB38DA105}" srcOrd="1" destOrd="1" presId="urn:microsoft.com/office/officeart/2005/8/layout/vList4"/>
    <dgm:cxn modelId="{38469927-5367-4A15-BBFE-9E2A2DD5A719}" type="presOf" srcId="{5A80173F-AA72-4535-8EE3-26CF1CD14057}" destId="{02995753-B3BC-47C0-8B3B-0691A0D9EE9D}" srcOrd="1" destOrd="3" presId="urn:microsoft.com/office/officeart/2005/8/layout/vList4"/>
    <dgm:cxn modelId="{82ECF940-93C7-4BAC-AE26-F4958B3C8C92}" type="presOf" srcId="{5A80173F-AA72-4535-8EE3-26CF1CD14057}" destId="{830A7FA2-A456-493B-8FA4-5D4167BB24C2}" srcOrd="0" destOrd="3" presId="urn:microsoft.com/office/officeart/2005/8/layout/vList4"/>
    <dgm:cxn modelId="{C3CA8994-0A0F-4E5E-9490-12A5FC59E9C6}" type="presOf" srcId="{0A58E1C3-8043-4D06-B3F0-EB607E01CEA3}" destId="{68A22402-7CD0-42BB-9A4C-10E4888C8F19}" srcOrd="1"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0F2FC582-7C96-4572-B6D7-88117FBB9FE0}" type="presOf" srcId="{AEE6CCC4-5DB8-466A-A8BE-1F554E6B7DF0}" destId="{01E2BF79-A6D7-4E7F-8164-60ED1A27109C}" srcOrd="1" destOrd="3"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B3D1487D-079C-407A-9C8C-16D54FFA7684}" type="presOf" srcId="{94525BBE-D395-4186-8B8D-AC43FA0A5775}" destId="{01E2BF79-A6D7-4E7F-8164-60ED1A27109C}" srcOrd="1" destOrd="1" presId="urn:microsoft.com/office/officeart/2005/8/layout/vList4"/>
    <dgm:cxn modelId="{8892A6AB-2EAC-4571-9521-6E267D339B64}" type="presOf" srcId="{52852C69-A92A-426A-9A76-5BD2D6000253}" destId="{EC01044B-3725-4505-9883-69AC7B66A4A1}" srcOrd="0" destOrd="0" presId="urn:microsoft.com/office/officeart/2005/8/layout/vList4"/>
    <dgm:cxn modelId="{355EEE51-2FBD-4918-97DE-3E82F340775A}" type="presOf" srcId="{92AC7E8E-FE18-4BFE-9C49-AF059B947B17}" destId="{A21B2D68-1916-449F-B3F9-9C71363EFC9A}" srcOrd="0" destOrd="0"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C995C955-C14C-4156-B144-C6CBAAD37921}" type="presOf" srcId="{92AC7E8E-FE18-4BFE-9C49-AF059B947B17}" destId="{01E2BF79-A6D7-4E7F-8164-60ED1A27109C}" srcOrd="1" destOrd="0" presId="urn:microsoft.com/office/officeart/2005/8/layout/vList4"/>
    <dgm:cxn modelId="{641B9141-4BD9-4E0A-91F3-588BB1438F17}" type="presOf" srcId="{FF9BA5F7-03F0-4E5D-B18A-DB63EDE739A8}" destId="{54CBCDAF-85DE-4476-8DB2-2FD23D0204A1}" srcOrd="0" destOrd="0" presId="urn:microsoft.com/office/officeart/2005/8/layout/vList4"/>
    <dgm:cxn modelId="{7B9A8079-8245-4CFD-A6C5-332152B8FA04}" type="presOf" srcId="{6276EDEE-A00E-49DB-B1DD-6AE18492F4E5}" destId="{01E2BF79-A6D7-4E7F-8164-60ED1A27109C}" srcOrd="1" destOrd="2" presId="urn:microsoft.com/office/officeart/2005/8/layout/vList4"/>
    <dgm:cxn modelId="{C0052ACE-FC86-4961-95FA-5B1D1B7D9F3F}" type="presOf" srcId="{BEB0E4BC-2D3D-41EF-A180-DF89DB15CB55}" destId="{830A7FA2-A456-493B-8FA4-5D4167BB24C2}" srcOrd="0" destOrd="0" presId="urn:microsoft.com/office/officeart/2005/8/layout/vList4"/>
    <dgm:cxn modelId="{601BBA80-CA28-40B3-9FB3-8EC0DA4D9125}" type="presOf" srcId="{2E254D90-2D50-4CF5-A305-AAA097A8AA54}" destId="{54CBCDAF-85DE-4476-8DB2-2FD23D0204A1}" srcOrd="0" destOrd="1" presId="urn:microsoft.com/office/officeart/2005/8/layout/vList4"/>
    <dgm:cxn modelId="{9324C38F-CD3E-4C3C-A71C-4644820D5972}" type="presOf" srcId="{664621DA-54CE-44A5-90F5-39A0A8D86CCC}" destId="{DD4D969C-D6C1-4A3C-B145-A6ADFF806CA2}" srcOrd="1" destOrd="2"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10145A83-6712-4549-8243-FC8B0172BEB3}" srcId="{0A58E1C3-8043-4D06-B3F0-EB607E01CEA3}" destId="{52A68E9E-758A-4664-A17C-F003B12BD1A9}" srcOrd="1" destOrd="0" parTransId="{935DD292-F358-4DF1-B994-8ECF3085A515}" sibTransId="{CB364358-79DF-462B-BC69-FC159FCD9AF1}"/>
    <dgm:cxn modelId="{FBC0AD2F-8DBD-4784-91B7-4FDFE37AA8FB}" type="presOf" srcId="{52A68E9E-758A-4664-A17C-F003B12BD1A9}" destId="{68A22402-7CD0-42BB-9A4C-10E4888C8F19}" srcOrd="1" destOrd="2" presId="urn:microsoft.com/office/officeart/2005/8/layout/vList4"/>
    <dgm:cxn modelId="{62762DA7-79B2-4E7A-8AE8-F8B02878CD8A}" srcId="{E2756A20-75BB-43F3-BD97-CF83DC2B1591}" destId="{FF9BA5F7-03F0-4E5D-B18A-DB63EDE739A8}" srcOrd="0" destOrd="0" parTransId="{36D60A10-2957-489B-91D8-B94BA8180927}" sibTransId="{AA1EA02A-8BDF-41D6-B432-14A6962E5088}"/>
    <dgm:cxn modelId="{FC48DF4F-280E-4460-944F-BBB06E9B6A13}" type="presOf" srcId="{C0A94DBB-217D-4142-9956-C9EAFB338430}" destId="{54CBCDAF-85DE-4476-8DB2-2FD23D0204A1}" srcOrd="0" destOrd="2" presId="urn:microsoft.com/office/officeart/2005/8/layout/vList4"/>
    <dgm:cxn modelId="{4AEC15A3-69E4-4786-8746-900E7D7A4141}" type="presOf" srcId="{0A58E1C3-8043-4D06-B3F0-EB607E01CEA3}" destId="{463E5C89-85EF-40C2-AA58-6F1684FF4100}" srcOrd="0" destOrd="0" presId="urn:microsoft.com/office/officeart/2005/8/layout/vList4"/>
    <dgm:cxn modelId="{2418934E-2824-42F8-A587-3E48068E8FE0}" type="presOf" srcId="{9F1B9E42-74FF-4C8B-93AA-67E8379C4BB8}" destId="{DD4D969C-D6C1-4A3C-B145-A6ADFF806CA2}" srcOrd="1" destOrd="1" presId="urn:microsoft.com/office/officeart/2005/8/layout/vList4"/>
    <dgm:cxn modelId="{684EFFE6-0A41-4376-80D8-5ECD372EF965}" type="presOf" srcId="{52852C69-A92A-426A-9A76-5BD2D6000253}" destId="{DD4D969C-D6C1-4A3C-B145-A6ADFF806CA2}" srcOrd="1" destOrd="0" presId="urn:microsoft.com/office/officeart/2005/8/layout/vList4"/>
    <dgm:cxn modelId="{429184A8-54D4-4624-A112-814460BD65AC}" srcId="{0A58E1C3-8043-4D06-B3F0-EB607E01CEA3}" destId="{03FEE947-7337-4B4E-847B-20B1B0FCD86C}" srcOrd="0" destOrd="0" parTransId="{B07E139A-76F4-488A-BCAD-B10CB7B131F0}" sibTransId="{C5951B2D-7FDB-4FB8-8EB6-C9D72428DB1C}"/>
    <dgm:cxn modelId="{075331DE-5396-43EB-AD5A-C75E79F9C399}" type="presParOf" srcId="{81BB0D8E-902C-4B4C-B2AC-DCFE9F45337C}" destId="{DE6D9B3E-9232-48B9-B155-F127DD388DD0}" srcOrd="0" destOrd="0" presId="urn:microsoft.com/office/officeart/2005/8/layout/vList4"/>
    <dgm:cxn modelId="{0913BA14-45DE-4FAC-A4AE-7D83235A9FFD}" type="presParOf" srcId="{DE6D9B3E-9232-48B9-B155-F127DD388DD0}" destId="{54CBCDAF-85DE-4476-8DB2-2FD23D0204A1}" srcOrd="0" destOrd="0" presId="urn:microsoft.com/office/officeart/2005/8/layout/vList4"/>
    <dgm:cxn modelId="{BE480032-CA24-495C-A219-462D3A555F49}" type="presParOf" srcId="{DE6D9B3E-9232-48B9-B155-F127DD388DD0}" destId="{07135594-93CB-4EFA-A35C-4C650CB7FD38}" srcOrd="1" destOrd="0" presId="urn:microsoft.com/office/officeart/2005/8/layout/vList4"/>
    <dgm:cxn modelId="{6E23B963-AF18-4600-A902-0D76D7707EAE}" type="presParOf" srcId="{DE6D9B3E-9232-48B9-B155-F127DD388DD0}" destId="{725BAA8B-762E-4F87-BC91-D4CCB38DA105}" srcOrd="2" destOrd="0" presId="urn:microsoft.com/office/officeart/2005/8/layout/vList4"/>
    <dgm:cxn modelId="{F9B59509-8137-42E7-A122-713DE958AE61}" type="presParOf" srcId="{81BB0D8E-902C-4B4C-B2AC-DCFE9F45337C}" destId="{2DF94386-81DA-4650-AF6F-D9B6D68C58AA}" srcOrd="1" destOrd="0" presId="urn:microsoft.com/office/officeart/2005/8/layout/vList4"/>
    <dgm:cxn modelId="{57EF34CD-6A8C-48D9-9DE8-1AE1828AA9C1}" type="presParOf" srcId="{81BB0D8E-902C-4B4C-B2AC-DCFE9F45337C}" destId="{44DDC73B-AAF4-4E80-A36D-519D4D71C67C}" srcOrd="2" destOrd="0" presId="urn:microsoft.com/office/officeart/2005/8/layout/vList4"/>
    <dgm:cxn modelId="{4CEB21D9-E146-4395-A0A5-D452E92389F1}" type="presParOf" srcId="{44DDC73B-AAF4-4E80-A36D-519D4D71C67C}" destId="{A21B2D68-1916-449F-B3F9-9C71363EFC9A}" srcOrd="0" destOrd="0" presId="urn:microsoft.com/office/officeart/2005/8/layout/vList4"/>
    <dgm:cxn modelId="{94215DE9-1EE5-46D8-A894-1631D3F72B82}" type="presParOf" srcId="{44DDC73B-AAF4-4E80-A36D-519D4D71C67C}" destId="{67E5A9FF-6D57-4C71-B22F-E89DA984D429}" srcOrd="1" destOrd="0" presId="urn:microsoft.com/office/officeart/2005/8/layout/vList4"/>
    <dgm:cxn modelId="{ACE04825-E195-4334-9033-4C28AFF4056F}" type="presParOf" srcId="{44DDC73B-AAF4-4E80-A36D-519D4D71C67C}" destId="{01E2BF79-A6D7-4E7F-8164-60ED1A27109C}" srcOrd="2" destOrd="0" presId="urn:microsoft.com/office/officeart/2005/8/layout/vList4"/>
    <dgm:cxn modelId="{63772D34-164B-407E-99EC-524A91AFA05A}" type="presParOf" srcId="{81BB0D8E-902C-4B4C-B2AC-DCFE9F45337C}" destId="{90E1790E-7B0E-4AC0-B991-B51F5ED2C1E5}" srcOrd="3" destOrd="0" presId="urn:microsoft.com/office/officeart/2005/8/layout/vList4"/>
    <dgm:cxn modelId="{8EDA3E08-AFC0-4219-9FF6-288A75E2B4CA}" type="presParOf" srcId="{81BB0D8E-902C-4B4C-B2AC-DCFE9F45337C}" destId="{945A2000-7559-476D-923E-DC54EA743FFD}" srcOrd="4" destOrd="0" presId="urn:microsoft.com/office/officeart/2005/8/layout/vList4"/>
    <dgm:cxn modelId="{91B93917-88E4-438F-922F-51835AB6963E}" type="presParOf" srcId="{945A2000-7559-476D-923E-DC54EA743FFD}" destId="{EC01044B-3725-4505-9883-69AC7B66A4A1}" srcOrd="0" destOrd="0" presId="urn:microsoft.com/office/officeart/2005/8/layout/vList4"/>
    <dgm:cxn modelId="{56AB3936-39E4-4C58-9738-AB71CAB3B384}" type="presParOf" srcId="{945A2000-7559-476D-923E-DC54EA743FFD}" destId="{BE481B0E-BE93-41F3-AF47-51C9D354C9DD}" srcOrd="1" destOrd="0" presId="urn:microsoft.com/office/officeart/2005/8/layout/vList4"/>
    <dgm:cxn modelId="{C63FB958-FA79-4ACC-BF64-7ABF32C1C2B9}" type="presParOf" srcId="{945A2000-7559-476D-923E-DC54EA743FFD}" destId="{DD4D969C-D6C1-4A3C-B145-A6ADFF806CA2}" srcOrd="2" destOrd="0" presId="urn:microsoft.com/office/officeart/2005/8/layout/vList4"/>
    <dgm:cxn modelId="{B0C13C0D-CCCF-42B6-912F-14824FA4EB25}" type="presParOf" srcId="{81BB0D8E-902C-4B4C-B2AC-DCFE9F45337C}" destId="{0FC5F50E-34CA-4F6D-8EA5-BB7FEFAF973D}" srcOrd="5" destOrd="0" presId="urn:microsoft.com/office/officeart/2005/8/layout/vList4"/>
    <dgm:cxn modelId="{EC59ED46-BCE9-417E-8CD7-152A9EC451CB}" type="presParOf" srcId="{81BB0D8E-902C-4B4C-B2AC-DCFE9F45337C}" destId="{A5AA5621-765A-464E-8AFC-E57CD8939B99}" srcOrd="6" destOrd="0" presId="urn:microsoft.com/office/officeart/2005/8/layout/vList4"/>
    <dgm:cxn modelId="{FB173232-0C17-462C-AC18-51E16C2D9454}" type="presParOf" srcId="{A5AA5621-765A-464E-8AFC-E57CD8939B99}" destId="{830A7FA2-A456-493B-8FA4-5D4167BB24C2}" srcOrd="0" destOrd="0" presId="urn:microsoft.com/office/officeart/2005/8/layout/vList4"/>
    <dgm:cxn modelId="{27DA9804-ECB5-4383-A652-2E7FCA3BACF3}" type="presParOf" srcId="{A5AA5621-765A-464E-8AFC-E57CD8939B99}" destId="{41D7557A-3834-4E3C-A1F2-CE4D259E3BE9}" srcOrd="1" destOrd="0" presId="urn:microsoft.com/office/officeart/2005/8/layout/vList4"/>
    <dgm:cxn modelId="{07D8902F-00A2-4305-9855-DB4457CFD27B}" type="presParOf" srcId="{A5AA5621-765A-464E-8AFC-E57CD8939B99}" destId="{02995753-B3BC-47C0-8B3B-0691A0D9EE9D}" srcOrd="2" destOrd="0" presId="urn:microsoft.com/office/officeart/2005/8/layout/vList4"/>
    <dgm:cxn modelId="{1E7274E9-3BAF-40DD-88C0-A1611F6C43DC}" type="presParOf" srcId="{81BB0D8E-902C-4B4C-B2AC-DCFE9F45337C}" destId="{B80DFBB9-6F78-4596-B7BB-9029C2D07F93}" srcOrd="7" destOrd="0" presId="urn:microsoft.com/office/officeart/2005/8/layout/vList4"/>
    <dgm:cxn modelId="{31511373-1B87-4367-B811-9FB4883B19F1}" type="presParOf" srcId="{81BB0D8E-902C-4B4C-B2AC-DCFE9F45337C}" destId="{CAC60B93-90B4-4755-9B13-54AF53464D6E}" srcOrd="8" destOrd="0" presId="urn:microsoft.com/office/officeart/2005/8/layout/vList4"/>
    <dgm:cxn modelId="{668D9FF2-7F8D-4E97-BA9B-7867FAEC729D}" type="presParOf" srcId="{CAC60B93-90B4-4755-9B13-54AF53464D6E}" destId="{463E5C89-85EF-40C2-AA58-6F1684FF4100}" srcOrd="0" destOrd="0" presId="urn:microsoft.com/office/officeart/2005/8/layout/vList4"/>
    <dgm:cxn modelId="{E6A67836-21A2-48FC-85D8-B51E18FAA7E2}" type="presParOf" srcId="{CAC60B93-90B4-4755-9B13-54AF53464D6E}" destId="{FE3E9036-0BA5-497B-B850-5E7CA2C560F9}" srcOrd="1" destOrd="0" presId="urn:microsoft.com/office/officeart/2005/8/layout/vList4"/>
    <dgm:cxn modelId="{CE9EF07C-9266-4383-BD2D-F52602A2D6E2}"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6">
            <a:lumMod val="75000"/>
          </a:schemeClr>
        </a:solidFill>
        <a:ln>
          <a:solidFill>
            <a:schemeClr val="accent6">
              <a:lumMod val="75000"/>
            </a:schemeClr>
          </a:solidFill>
        </a:ln>
      </dgm:spPr>
      <dgm:t>
        <a:bodyPr/>
        <a:lstStyle/>
        <a:p>
          <a:r>
            <a:rPr lang="en-GB" sz="1600" dirty="0" smtClean="0"/>
            <a:t>Second Homes</a:t>
          </a:r>
        </a:p>
        <a:p>
          <a:r>
            <a:rPr lang="en-GB" sz="1600" b="0" i="0" u="none" dirty="0" smtClean="0"/>
            <a:t>£8,175,000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92AC7E8E-FE18-4BFE-9C49-AF059B947B17}">
      <dgm:prSet phldrT="[Text]" custT="1"/>
      <dgm:spPr>
        <a:solidFill>
          <a:schemeClr val="accent6">
            <a:lumMod val="75000"/>
          </a:schemeClr>
        </a:solidFill>
        <a:ln>
          <a:solidFill>
            <a:schemeClr val="accent6">
              <a:lumMod val="75000"/>
            </a:schemeClr>
          </a:solidFill>
        </a:ln>
      </dgm:spPr>
      <dgm:t>
        <a:bodyPr/>
        <a:lstStyle/>
        <a:p>
          <a:r>
            <a:rPr lang="en-GB" sz="1600" dirty="0" smtClean="0"/>
            <a:t>Boats</a:t>
          </a:r>
        </a:p>
        <a:p>
          <a:r>
            <a:rPr lang="en-GB" sz="1600" b="0" i="0" u="none" dirty="0" smtClean="0"/>
            <a:t>£7,374,000</a:t>
          </a:r>
          <a:endParaRPr lang="en-GB" sz="1600"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custT="1"/>
      <dgm:spPr>
        <a:solidFill>
          <a:schemeClr val="accent6">
            <a:lumMod val="75000"/>
          </a:schemeClr>
        </a:solidFill>
        <a:ln>
          <a:solidFill>
            <a:schemeClr val="accent6">
              <a:lumMod val="75000"/>
            </a:schemeClr>
          </a:solidFill>
        </a:ln>
      </dgm:spPr>
      <dgm:t>
        <a:bodyPr/>
        <a:lstStyle/>
        <a:p>
          <a:r>
            <a:rPr lang="en-GB" sz="1600" dirty="0" smtClean="0"/>
            <a:t>Visiting friends and relatives (non-visitor spend)</a:t>
          </a:r>
        </a:p>
        <a:p>
          <a:r>
            <a:rPr lang="en-GB" sz="1700" b="0" i="0" u="none" dirty="0" smtClean="0"/>
            <a:t>£62,429,000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t>
        <a:bodyPr/>
        <a:lstStyle/>
        <a:p>
          <a:endParaRPr lang="en-GB"/>
        </a:p>
      </dgm:t>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3"/>
      <dgm:spPr/>
      <dgm:t>
        <a:bodyPr/>
        <a:lstStyle/>
        <a:p>
          <a:endParaRPr lang="en-GB"/>
        </a:p>
      </dgm:t>
    </dgm:pt>
    <dgm:pt modelId="{07135594-93CB-4EFA-A35C-4C650CB7FD38}" type="pres">
      <dgm:prSet presAssocID="{FF9BA5F7-03F0-4E5D-B18A-DB63EDE739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GB"/>
        </a:p>
      </dgm:t>
    </dgm:pt>
    <dgm:pt modelId="{725BAA8B-762E-4F87-BC91-D4CCB38DA105}" type="pres">
      <dgm:prSet presAssocID="{FF9BA5F7-03F0-4E5D-B18A-DB63EDE739A8}" presName="text" presStyleLbl="node1" presStyleIdx="0" presStyleCnt="3">
        <dgm:presLayoutVars>
          <dgm:bulletEnabled val="1"/>
        </dgm:presLayoutVars>
      </dgm:prSet>
      <dgm:spPr/>
      <dgm:t>
        <a:bodyPr/>
        <a:lstStyle/>
        <a:p>
          <a:endParaRPr lang="en-GB"/>
        </a:p>
      </dgm:t>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3"/>
      <dgm:spPr/>
      <dgm:t>
        <a:bodyPr/>
        <a:lstStyle/>
        <a:p>
          <a:endParaRPr lang="en-GB"/>
        </a:p>
      </dgm:t>
    </dgm:pt>
    <dgm:pt modelId="{67E5A9FF-6D57-4C71-B22F-E89DA984D429}" type="pres">
      <dgm:prSet presAssocID="{92AC7E8E-FE18-4BFE-9C49-AF059B947B17}" presName="img" presStyleLbl="fgImgPlace1" presStyleIdx="1" presStyleCnt="3"/>
      <dgm:spPr>
        <a:blipFill rotWithShape="1">
          <a:blip xmlns:r="http://schemas.openxmlformats.org/officeDocument/2006/relationships" r:embed="rId2"/>
          <a:stretch>
            <a:fillRect/>
          </a:stretch>
        </a:blipFill>
      </dgm:spPr>
      <dgm:t>
        <a:bodyPr/>
        <a:lstStyle/>
        <a:p>
          <a:endParaRPr lang="en-GB"/>
        </a:p>
      </dgm:t>
    </dgm:pt>
    <dgm:pt modelId="{01E2BF79-A6D7-4E7F-8164-60ED1A27109C}" type="pres">
      <dgm:prSet presAssocID="{92AC7E8E-FE18-4BFE-9C49-AF059B947B17}" presName="text" presStyleLbl="node1" presStyleIdx="1" presStyleCnt="3">
        <dgm:presLayoutVars>
          <dgm:bulletEnabled val="1"/>
        </dgm:presLayoutVars>
      </dgm:prSet>
      <dgm:spPr/>
      <dgm:t>
        <a:bodyPr/>
        <a:lstStyle/>
        <a:p>
          <a:endParaRPr lang="en-GB"/>
        </a:p>
      </dgm:t>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3"/>
      <dgm:spPr/>
      <dgm:t>
        <a:bodyPr/>
        <a:lstStyle/>
        <a:p>
          <a:endParaRPr lang="en-GB"/>
        </a:p>
      </dgm:t>
    </dgm:pt>
    <dgm:pt modelId="{BE481B0E-BE93-41F3-AF47-51C9D354C9DD}" type="pres">
      <dgm:prSet presAssocID="{52852C69-A92A-426A-9A76-5BD2D600025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t>
        <a:bodyPr/>
        <a:lstStyle/>
        <a:p>
          <a:endParaRPr lang="en-GB"/>
        </a:p>
      </dgm:t>
    </dgm:pt>
    <dgm:pt modelId="{DD4D969C-D6C1-4A3C-B145-A6ADFF806CA2}" type="pres">
      <dgm:prSet presAssocID="{52852C69-A92A-426A-9A76-5BD2D6000253}" presName="text" presStyleLbl="node1" presStyleIdx="2" presStyleCnt="3">
        <dgm:presLayoutVars>
          <dgm:bulletEnabled val="1"/>
        </dgm:presLayoutVars>
      </dgm:prSet>
      <dgm:spPr/>
      <dgm:t>
        <a:bodyPr/>
        <a:lstStyle/>
        <a:p>
          <a:endParaRPr lang="en-GB"/>
        </a:p>
      </dgm:t>
    </dgm:pt>
  </dgm:ptLst>
  <dgm:cxnLst>
    <dgm:cxn modelId="{50FC213A-F730-41E3-BBFD-D178F4DC95EC}" type="presOf" srcId="{92AC7E8E-FE18-4BFE-9C49-AF059B947B17}" destId="{01E2BF79-A6D7-4E7F-8164-60ED1A27109C}" srcOrd="1" destOrd="0" presId="urn:microsoft.com/office/officeart/2005/8/layout/vList4"/>
    <dgm:cxn modelId="{FFAA1EEB-F52A-4E1A-B243-B0FA6E317BDB}" type="presOf" srcId="{FF9BA5F7-03F0-4E5D-B18A-DB63EDE739A8}" destId="{54CBCDAF-85DE-4476-8DB2-2FD23D0204A1}" srcOrd="0" destOrd="0" presId="urn:microsoft.com/office/officeart/2005/8/layout/vList4"/>
    <dgm:cxn modelId="{B2019160-3E7F-4B30-AFEF-89157128CCE1}" type="presOf" srcId="{E2756A20-75BB-43F3-BD97-CF83DC2B1591}" destId="{81BB0D8E-902C-4B4C-B2AC-DCFE9F45337C}" srcOrd="0"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62762DA7-79B2-4E7A-8AE8-F8B02878CD8A}" srcId="{E2756A20-75BB-43F3-BD97-CF83DC2B1591}" destId="{FF9BA5F7-03F0-4E5D-B18A-DB63EDE739A8}" srcOrd="0" destOrd="0" parTransId="{36D60A10-2957-489B-91D8-B94BA8180927}" sibTransId="{AA1EA02A-8BDF-41D6-B432-14A6962E5088}"/>
    <dgm:cxn modelId="{9D95FCCE-D289-4B0E-938E-70E584B293BC}" type="presOf" srcId="{FF9BA5F7-03F0-4E5D-B18A-DB63EDE739A8}" destId="{725BAA8B-762E-4F87-BC91-D4CCB38DA105}" srcOrd="1" destOrd="0"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7E847A72-BD13-41DA-9FCF-D40253236A10}" type="presOf" srcId="{92AC7E8E-FE18-4BFE-9C49-AF059B947B17}" destId="{A21B2D68-1916-449F-B3F9-9C71363EFC9A}" srcOrd="0" destOrd="0" presId="urn:microsoft.com/office/officeart/2005/8/layout/vList4"/>
    <dgm:cxn modelId="{5409B75D-0FB9-4631-8E37-C8FD3024E162}" type="presOf" srcId="{52852C69-A92A-426A-9A76-5BD2D6000253}" destId="{EC01044B-3725-4505-9883-69AC7B66A4A1}" srcOrd="0" destOrd="0" presId="urn:microsoft.com/office/officeart/2005/8/layout/vList4"/>
    <dgm:cxn modelId="{C2CFEBC8-E581-4CCA-B6C2-01730460A9C8}" type="presOf" srcId="{52852C69-A92A-426A-9A76-5BD2D6000253}" destId="{DD4D969C-D6C1-4A3C-B145-A6ADFF806CA2}" srcOrd="1" destOrd="0" presId="urn:microsoft.com/office/officeart/2005/8/layout/vList4"/>
    <dgm:cxn modelId="{5500906E-AF27-4B57-AC45-A400633BC8A2}" type="presParOf" srcId="{81BB0D8E-902C-4B4C-B2AC-DCFE9F45337C}" destId="{DE6D9B3E-9232-48B9-B155-F127DD388DD0}" srcOrd="0" destOrd="0" presId="urn:microsoft.com/office/officeart/2005/8/layout/vList4"/>
    <dgm:cxn modelId="{A72FB892-A9D8-426F-B989-C551C53EB3F5}" type="presParOf" srcId="{DE6D9B3E-9232-48B9-B155-F127DD388DD0}" destId="{54CBCDAF-85DE-4476-8DB2-2FD23D0204A1}" srcOrd="0" destOrd="0" presId="urn:microsoft.com/office/officeart/2005/8/layout/vList4"/>
    <dgm:cxn modelId="{15C2EE49-370C-4C14-AF53-D195C4E48CBB}" type="presParOf" srcId="{DE6D9B3E-9232-48B9-B155-F127DD388DD0}" destId="{07135594-93CB-4EFA-A35C-4C650CB7FD38}" srcOrd="1" destOrd="0" presId="urn:microsoft.com/office/officeart/2005/8/layout/vList4"/>
    <dgm:cxn modelId="{3E9F912A-0D51-4737-804B-02BE2897738E}" type="presParOf" srcId="{DE6D9B3E-9232-48B9-B155-F127DD388DD0}" destId="{725BAA8B-762E-4F87-BC91-D4CCB38DA105}" srcOrd="2" destOrd="0" presId="urn:microsoft.com/office/officeart/2005/8/layout/vList4"/>
    <dgm:cxn modelId="{A2108CA3-9DD7-4076-BC27-6D2A40D23997}" type="presParOf" srcId="{81BB0D8E-902C-4B4C-B2AC-DCFE9F45337C}" destId="{2DF94386-81DA-4650-AF6F-D9B6D68C58AA}" srcOrd="1" destOrd="0" presId="urn:microsoft.com/office/officeart/2005/8/layout/vList4"/>
    <dgm:cxn modelId="{8369E5AA-D2ED-49BB-8867-E2262C7660C0}" type="presParOf" srcId="{81BB0D8E-902C-4B4C-B2AC-DCFE9F45337C}" destId="{44DDC73B-AAF4-4E80-A36D-519D4D71C67C}" srcOrd="2" destOrd="0" presId="urn:microsoft.com/office/officeart/2005/8/layout/vList4"/>
    <dgm:cxn modelId="{BFB9E063-B22E-4461-B7FA-DA8FA50B0A30}" type="presParOf" srcId="{44DDC73B-AAF4-4E80-A36D-519D4D71C67C}" destId="{A21B2D68-1916-449F-B3F9-9C71363EFC9A}" srcOrd="0" destOrd="0" presId="urn:microsoft.com/office/officeart/2005/8/layout/vList4"/>
    <dgm:cxn modelId="{560F753E-29DD-4C76-9A83-6ACFFFEF01AD}" type="presParOf" srcId="{44DDC73B-AAF4-4E80-A36D-519D4D71C67C}" destId="{67E5A9FF-6D57-4C71-B22F-E89DA984D429}" srcOrd="1" destOrd="0" presId="urn:microsoft.com/office/officeart/2005/8/layout/vList4"/>
    <dgm:cxn modelId="{E26A99C6-205A-4289-8563-DF1A419225D8}" type="presParOf" srcId="{44DDC73B-AAF4-4E80-A36D-519D4D71C67C}" destId="{01E2BF79-A6D7-4E7F-8164-60ED1A27109C}" srcOrd="2" destOrd="0" presId="urn:microsoft.com/office/officeart/2005/8/layout/vList4"/>
    <dgm:cxn modelId="{2B71569B-6199-4742-89DE-714C3169FD65}" type="presParOf" srcId="{81BB0D8E-902C-4B4C-B2AC-DCFE9F45337C}" destId="{90E1790E-7B0E-4AC0-B991-B51F5ED2C1E5}" srcOrd="3" destOrd="0" presId="urn:microsoft.com/office/officeart/2005/8/layout/vList4"/>
    <dgm:cxn modelId="{314ADC87-DAFD-4740-B609-41723DFD0086}" type="presParOf" srcId="{81BB0D8E-902C-4B4C-B2AC-DCFE9F45337C}" destId="{945A2000-7559-476D-923E-DC54EA743FFD}" srcOrd="4" destOrd="0" presId="urn:microsoft.com/office/officeart/2005/8/layout/vList4"/>
    <dgm:cxn modelId="{0C5F25AD-3D9C-48F0-A8D2-83898BD44D8F}" type="presParOf" srcId="{945A2000-7559-476D-923E-DC54EA743FFD}" destId="{EC01044B-3725-4505-9883-69AC7B66A4A1}" srcOrd="0" destOrd="0" presId="urn:microsoft.com/office/officeart/2005/8/layout/vList4"/>
    <dgm:cxn modelId="{E0A94B7F-662F-4D1C-9CCC-E3AED5BFEB32}" type="presParOf" srcId="{945A2000-7559-476D-923E-DC54EA743FFD}" destId="{BE481B0E-BE93-41F3-AF47-51C9D354C9DD}" srcOrd="1" destOrd="0" presId="urn:microsoft.com/office/officeart/2005/8/layout/vList4"/>
    <dgm:cxn modelId="{AA5931B2-CDF0-48E3-B200-9EB9F717A05A}"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6">
            <a:lumMod val="75000"/>
          </a:schemeClr>
        </a:solidFill>
      </dgm:spPr>
      <dgm:t>
        <a:bodyPr/>
        <a:lstStyle/>
        <a:p>
          <a:r>
            <a:rPr lang="en-GB" sz="1200" dirty="0" smtClean="0"/>
            <a:t>Direct </a:t>
          </a:r>
        </a:p>
        <a:p>
          <a:r>
            <a:rPr lang="en-GB" sz="1200" b="0" i="0" u="none" dirty="0" smtClean="0"/>
            <a:t>27,076</a:t>
          </a:r>
          <a:endParaRPr lang="en-GB" sz="12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6">
            <a:lumMod val="75000"/>
          </a:schemeClr>
        </a:solidFill>
      </dgm:spPr>
      <dgm:t>
        <a:bodyPr/>
        <a:lstStyle/>
        <a:p>
          <a:r>
            <a:rPr lang="en-GB" sz="1200" dirty="0" smtClean="0"/>
            <a:t>Indirect </a:t>
          </a:r>
        </a:p>
        <a:p>
          <a:r>
            <a:rPr lang="en-GB" sz="1200" dirty="0" smtClean="0"/>
            <a:t>10,647</a:t>
          </a:r>
          <a:endParaRPr lang="en-GB" sz="1200" dirty="0"/>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6">
            <a:lumMod val="75000"/>
          </a:schemeClr>
        </a:solidFill>
      </dgm:spPr>
      <dgm:t>
        <a:bodyPr/>
        <a:lstStyle/>
        <a:p>
          <a:r>
            <a:rPr lang="en-GB" sz="1200" dirty="0" smtClean="0"/>
            <a:t>Induced </a:t>
          </a:r>
        </a:p>
        <a:p>
          <a:r>
            <a:rPr lang="en-GB" sz="1200" dirty="0" smtClean="0"/>
            <a:t>7,541</a:t>
          </a:r>
          <a:endParaRPr lang="en-GB" sz="1200" dirty="0"/>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6">
            <a:lumMod val="75000"/>
          </a:schemeClr>
        </a:solidFill>
      </dgm:spPr>
      <dgm:t>
        <a:bodyPr/>
        <a:lstStyle/>
        <a:p>
          <a:r>
            <a:rPr lang="en-GB" sz="1200" dirty="0" smtClean="0"/>
            <a:t>Total </a:t>
          </a:r>
        </a:p>
        <a:p>
          <a:r>
            <a:rPr lang="en-GB" sz="1200" dirty="0" smtClean="0"/>
            <a:t>45,263</a:t>
          </a:r>
          <a:endParaRPr lang="en-GB" sz="1200" dirty="0"/>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tx2">
            <a:lumMod val="60000"/>
            <a:lumOff val="40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t>
        <a:bodyPr/>
        <a:lstStyle/>
        <a:p>
          <a:endParaRPr lang="en-GB"/>
        </a:p>
      </dgm:t>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t>
        <a:bodyPr/>
        <a:lstStyle/>
        <a:p>
          <a:endParaRPr lang="en-GB"/>
        </a:p>
      </dgm:t>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t>
        <a:bodyPr/>
        <a:lstStyle/>
        <a:p>
          <a:endParaRPr lang="en-GB"/>
        </a:p>
      </dgm:t>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t>
        <a:bodyPr/>
        <a:lstStyle/>
        <a:p>
          <a:endParaRPr lang="en-GB"/>
        </a:p>
      </dgm:t>
    </dgm:pt>
  </dgm:ptLst>
  <dgm:cxnLst>
    <dgm:cxn modelId="{ECA3F3DB-505B-41EC-8625-E98DEE42ADFD}" srcId="{A1D14C17-52C8-4328-B289-272D1230E949}" destId="{44B35E83-05AB-4685-8278-C6F377F604A0}" srcOrd="1" destOrd="0" parTransId="{F90C2334-DD72-4AEA-B5F2-52307BAB675B}" sibTransId="{68F34E23-AEE5-4AE5-9E79-398AE99A6ED7}"/>
    <dgm:cxn modelId="{1602E7A3-0F77-417A-A840-AAE260E11812}" type="presOf" srcId="{A1D14C17-52C8-4328-B289-272D1230E949}" destId="{6E531C1E-E198-4220-95B8-220714C278F9}" srcOrd="0" destOrd="0" presId="urn:microsoft.com/office/officeart/2005/8/layout/hProcess9"/>
    <dgm:cxn modelId="{6A82611A-15C5-4E2A-BBCF-D6C245115F52}" srcId="{A1D14C17-52C8-4328-B289-272D1230E949}" destId="{D2B093C4-8F4F-498D-BB2B-346467F08024}" srcOrd="2" destOrd="0" parTransId="{8EAB161A-3583-4C8E-9B13-D0EB6A54DCBC}" sibTransId="{456A1E9D-2E0E-4F33-9AD2-FF64DFEA5B76}"/>
    <dgm:cxn modelId="{E1A2D83C-650A-4DE0-AF4A-A2FC740C04E5}" type="presOf" srcId="{D2B093C4-8F4F-498D-BB2B-346467F08024}" destId="{4920BF9A-2356-4A2A-A1B0-0ABDD7D4769A}" srcOrd="0" destOrd="0" presId="urn:microsoft.com/office/officeart/2005/8/layout/hProcess9"/>
    <dgm:cxn modelId="{E69F59CA-774A-45F0-8324-69B9974E69AC}" type="presOf" srcId="{3428ECEB-4622-46FD-92FC-AC44B9AA4B78}" destId="{A8C86B64-AF93-4804-A74E-CEC2A703E71D}" srcOrd="0" destOrd="0" presId="urn:microsoft.com/office/officeart/2005/8/layout/hProcess9"/>
    <dgm:cxn modelId="{FCC61B0F-8E35-4597-A220-233012BE7B11}" type="presOf" srcId="{44B35E83-05AB-4685-8278-C6F377F604A0}" destId="{58BE4C59-F161-4C18-B150-AE47E3E23776}"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6590C916-ABA6-4644-AA4A-4C0DB169B3DA}" srcId="{A1D14C17-52C8-4328-B289-272D1230E949}" destId="{3428ECEB-4622-46FD-92FC-AC44B9AA4B78}" srcOrd="0" destOrd="0" parTransId="{254C3B31-A0FC-46E2-A220-C922FF5D445F}" sibTransId="{2019A81D-4E86-4BF4-95C0-CA185DA60EFC}"/>
    <dgm:cxn modelId="{37CD61F3-8C52-411A-8E5C-0C1F880E113A}" type="presOf" srcId="{0DCFC68A-E62D-4EF2-A976-49309889065E}" destId="{1FDE5A7A-1A8A-4A0C-8AC3-B194CACC948E}" srcOrd="0" destOrd="0" presId="urn:microsoft.com/office/officeart/2005/8/layout/hProcess9"/>
    <dgm:cxn modelId="{D61531CA-0BD7-4C97-8607-6D5A6B8C285A}" type="presParOf" srcId="{6E531C1E-E198-4220-95B8-220714C278F9}" destId="{AAE77F5B-8ACF-4C1C-B901-68E9D416105C}" srcOrd="0" destOrd="0" presId="urn:microsoft.com/office/officeart/2005/8/layout/hProcess9"/>
    <dgm:cxn modelId="{FC48FEC7-A1D1-4DC0-AF3A-406D1E81502E}" type="presParOf" srcId="{6E531C1E-E198-4220-95B8-220714C278F9}" destId="{6F9C4B2C-809A-4FE4-83B4-CAD0E72D1C3B}" srcOrd="1" destOrd="0" presId="urn:microsoft.com/office/officeart/2005/8/layout/hProcess9"/>
    <dgm:cxn modelId="{81294A75-7632-4D9A-8CEE-D1FF26B6F6F7}" type="presParOf" srcId="{6F9C4B2C-809A-4FE4-83B4-CAD0E72D1C3B}" destId="{A8C86B64-AF93-4804-A74E-CEC2A703E71D}" srcOrd="0" destOrd="0" presId="urn:microsoft.com/office/officeart/2005/8/layout/hProcess9"/>
    <dgm:cxn modelId="{848CEA98-3191-4D14-9621-31D2FD05A52D}" type="presParOf" srcId="{6F9C4B2C-809A-4FE4-83B4-CAD0E72D1C3B}" destId="{B90251CF-BEFF-4B68-9070-1F0ACE91A51F}" srcOrd="1" destOrd="0" presId="urn:microsoft.com/office/officeart/2005/8/layout/hProcess9"/>
    <dgm:cxn modelId="{C76D145D-00E4-496E-916D-FB03B6306FEB}" type="presParOf" srcId="{6F9C4B2C-809A-4FE4-83B4-CAD0E72D1C3B}" destId="{58BE4C59-F161-4C18-B150-AE47E3E23776}" srcOrd="2" destOrd="0" presId="urn:microsoft.com/office/officeart/2005/8/layout/hProcess9"/>
    <dgm:cxn modelId="{945D434C-3BC6-437A-A250-CD7D529017AD}" type="presParOf" srcId="{6F9C4B2C-809A-4FE4-83B4-CAD0E72D1C3B}" destId="{8DB0EADB-11F6-41F9-BC28-8CEA2E180341}" srcOrd="3" destOrd="0" presId="urn:microsoft.com/office/officeart/2005/8/layout/hProcess9"/>
    <dgm:cxn modelId="{D84673DA-42C9-4EEB-9088-8C2C7D67AE4B}" type="presParOf" srcId="{6F9C4B2C-809A-4FE4-83B4-CAD0E72D1C3B}" destId="{4920BF9A-2356-4A2A-A1B0-0ABDD7D4769A}" srcOrd="4" destOrd="0" presId="urn:microsoft.com/office/officeart/2005/8/layout/hProcess9"/>
    <dgm:cxn modelId="{FFB8707B-5367-4CEF-AAFD-545A4892C179}" type="presParOf" srcId="{6F9C4B2C-809A-4FE4-83B4-CAD0E72D1C3B}" destId="{6281C438-E21C-4DE0-A6A0-456F297C3CE0}" srcOrd="5" destOrd="0" presId="urn:microsoft.com/office/officeart/2005/8/layout/hProcess9"/>
    <dgm:cxn modelId="{FDEA36C2-381B-4DF7-B988-7A21918D7095}"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6">
            <a:lumMod val="75000"/>
          </a:schemeClr>
        </a:solidFill>
      </dgm:spPr>
      <dgm:t>
        <a:bodyPr/>
        <a:lstStyle/>
        <a:p>
          <a:endParaRPr lang="en-GB" sz="1200" dirty="0" smtClean="0"/>
        </a:p>
        <a:p>
          <a:r>
            <a:rPr lang="en-GB" sz="1200" dirty="0" smtClean="0"/>
            <a:t>Direct </a:t>
          </a:r>
        </a:p>
        <a:p>
          <a:r>
            <a:rPr lang="en-GB" sz="1200" dirty="0" smtClean="0"/>
            <a:t>39,511</a:t>
          </a:r>
          <a:endParaRPr lang="en-GB" sz="1200" dirty="0" smtClean="0"/>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6">
            <a:lumMod val="75000"/>
          </a:schemeClr>
        </a:solidFill>
      </dgm:spPr>
      <dgm:t>
        <a:bodyPr/>
        <a:lstStyle/>
        <a:p>
          <a:r>
            <a:rPr lang="en-GB" sz="1200" dirty="0" smtClean="0"/>
            <a:t>Indirect </a:t>
          </a:r>
        </a:p>
        <a:p>
          <a:r>
            <a:rPr lang="en-GB" sz="1200" dirty="0" smtClean="0"/>
            <a:t>12,137</a:t>
          </a:r>
          <a:endParaRPr lang="en-GB" sz="1200" dirty="0"/>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6">
            <a:lumMod val="75000"/>
          </a:schemeClr>
        </a:solidFill>
      </dgm:spPr>
      <dgm:t>
        <a:bodyPr/>
        <a:lstStyle/>
        <a:p>
          <a:r>
            <a:rPr lang="en-GB" sz="1200" dirty="0" smtClean="0"/>
            <a:t>Induced </a:t>
          </a:r>
        </a:p>
        <a:p>
          <a:r>
            <a:rPr lang="en-GB" sz="1200" dirty="0" smtClean="0"/>
            <a:t>8,596</a:t>
          </a:r>
          <a:endParaRPr lang="en-GB" sz="1200" dirty="0"/>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6">
            <a:lumMod val="75000"/>
          </a:schemeClr>
        </a:solidFill>
      </dgm:spPr>
      <dgm:t>
        <a:bodyPr/>
        <a:lstStyle/>
        <a:p>
          <a:r>
            <a:rPr lang="en-GB" sz="1200" dirty="0" smtClean="0"/>
            <a:t>Total </a:t>
          </a:r>
        </a:p>
        <a:p>
          <a:r>
            <a:rPr lang="en-GB" sz="1200" dirty="0" smtClean="0"/>
            <a:t>60,244</a:t>
          </a:r>
          <a:endParaRPr lang="en-GB" sz="1200" dirty="0"/>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custLinFactNeighborX="64" custLinFactNeighborY="-2419"/>
      <dgm:spPr>
        <a:solidFill>
          <a:schemeClr val="tx2">
            <a:lumMod val="60000"/>
            <a:lumOff val="40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t>
        <a:bodyPr/>
        <a:lstStyle/>
        <a:p>
          <a:endParaRPr lang="en-GB"/>
        </a:p>
      </dgm:t>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t>
        <a:bodyPr/>
        <a:lstStyle/>
        <a:p>
          <a:endParaRPr lang="en-GB"/>
        </a:p>
      </dgm:t>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t>
        <a:bodyPr/>
        <a:lstStyle/>
        <a:p>
          <a:endParaRPr lang="en-GB"/>
        </a:p>
      </dgm:t>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t>
        <a:bodyPr/>
        <a:lstStyle/>
        <a:p>
          <a:endParaRPr lang="en-GB"/>
        </a:p>
      </dgm:t>
    </dgm:pt>
  </dgm:ptLst>
  <dgm:cxnLst>
    <dgm:cxn modelId="{5B154B16-17D4-4025-89F3-06573F6CDE87}" type="presOf" srcId="{3428ECEB-4622-46FD-92FC-AC44B9AA4B78}" destId="{A8C86B64-AF93-4804-A74E-CEC2A703E71D}" srcOrd="0" destOrd="0" presId="urn:microsoft.com/office/officeart/2005/8/layout/hProcess9"/>
    <dgm:cxn modelId="{ECA3F3DB-505B-41EC-8625-E98DEE42ADFD}" srcId="{A1D14C17-52C8-4328-B289-272D1230E949}" destId="{44B35E83-05AB-4685-8278-C6F377F604A0}" srcOrd="1" destOrd="0" parTransId="{F90C2334-DD72-4AEA-B5F2-52307BAB675B}" sibTransId="{68F34E23-AEE5-4AE5-9E79-398AE99A6ED7}"/>
    <dgm:cxn modelId="{8424A583-6EEE-4368-A2E7-E5F0186BEEF3}" type="presOf" srcId="{A1D14C17-52C8-4328-B289-272D1230E949}" destId="{6E531C1E-E198-4220-95B8-220714C278F9}"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6A82611A-15C5-4E2A-BBCF-D6C245115F52}" srcId="{A1D14C17-52C8-4328-B289-272D1230E949}" destId="{D2B093C4-8F4F-498D-BB2B-346467F08024}" srcOrd="2" destOrd="0" parTransId="{8EAB161A-3583-4C8E-9B13-D0EB6A54DCBC}" sibTransId="{456A1E9D-2E0E-4F33-9AD2-FF64DFEA5B76}"/>
    <dgm:cxn modelId="{FAC01300-3982-425C-8DEF-9FFD258BDFB9}" type="presOf" srcId="{44B35E83-05AB-4685-8278-C6F377F604A0}" destId="{58BE4C59-F161-4C18-B150-AE47E3E23776}" srcOrd="0" destOrd="0" presId="urn:microsoft.com/office/officeart/2005/8/layout/hProcess9"/>
    <dgm:cxn modelId="{8BEFA4D0-DD6F-42B2-9E15-24D7E411F60A}" type="presOf" srcId="{B97D81C3-65DD-4859-92F6-3ED6C79EEAD1}" destId="{CCCC0AF4-B4CA-4E48-9746-42C4F08F1C14}" srcOrd="0" destOrd="0" presId="urn:microsoft.com/office/officeart/2005/8/layout/hProcess9"/>
    <dgm:cxn modelId="{1B9A36FA-610A-41AB-A726-1EEE838630A6}" type="presOf" srcId="{D2B093C4-8F4F-498D-BB2B-346467F08024}" destId="{4920BF9A-2356-4A2A-A1B0-0ABDD7D4769A}" srcOrd="0" destOrd="0" presId="urn:microsoft.com/office/officeart/2005/8/layout/hProcess9"/>
    <dgm:cxn modelId="{6590C916-ABA6-4644-AA4A-4C0DB169B3DA}" srcId="{A1D14C17-52C8-4328-B289-272D1230E949}" destId="{3428ECEB-4622-46FD-92FC-AC44B9AA4B78}" srcOrd="0" destOrd="0" parTransId="{254C3B31-A0FC-46E2-A220-C922FF5D445F}" sibTransId="{2019A81D-4E86-4BF4-95C0-CA185DA60EFC}"/>
    <dgm:cxn modelId="{1437D968-C292-470A-94E3-F1F9F9F1D4F8}" type="presParOf" srcId="{6E531C1E-E198-4220-95B8-220714C278F9}" destId="{AAE77F5B-8ACF-4C1C-B901-68E9D416105C}" srcOrd="0" destOrd="0" presId="urn:microsoft.com/office/officeart/2005/8/layout/hProcess9"/>
    <dgm:cxn modelId="{4DB179CE-1D99-4C64-A982-5F92AA668275}" type="presParOf" srcId="{6E531C1E-E198-4220-95B8-220714C278F9}" destId="{6F9C4B2C-809A-4FE4-83B4-CAD0E72D1C3B}" srcOrd="1" destOrd="0" presId="urn:microsoft.com/office/officeart/2005/8/layout/hProcess9"/>
    <dgm:cxn modelId="{7B2C22B8-9C43-43E9-9A12-F28E01D6489C}" type="presParOf" srcId="{6F9C4B2C-809A-4FE4-83B4-CAD0E72D1C3B}" destId="{A8C86B64-AF93-4804-A74E-CEC2A703E71D}" srcOrd="0" destOrd="0" presId="urn:microsoft.com/office/officeart/2005/8/layout/hProcess9"/>
    <dgm:cxn modelId="{C77ED38C-F6B6-4983-B589-A6FB763F0464}" type="presParOf" srcId="{6F9C4B2C-809A-4FE4-83B4-CAD0E72D1C3B}" destId="{B90251CF-BEFF-4B68-9070-1F0ACE91A51F}" srcOrd="1" destOrd="0" presId="urn:microsoft.com/office/officeart/2005/8/layout/hProcess9"/>
    <dgm:cxn modelId="{719632BC-5D96-4E6B-AE41-72B42F965B33}" type="presParOf" srcId="{6F9C4B2C-809A-4FE4-83B4-CAD0E72D1C3B}" destId="{58BE4C59-F161-4C18-B150-AE47E3E23776}" srcOrd="2" destOrd="0" presId="urn:microsoft.com/office/officeart/2005/8/layout/hProcess9"/>
    <dgm:cxn modelId="{FE210723-DD60-4A4C-BD09-070AABC5A498}" type="presParOf" srcId="{6F9C4B2C-809A-4FE4-83B4-CAD0E72D1C3B}" destId="{8DB0EADB-11F6-41F9-BC28-8CEA2E180341}" srcOrd="3" destOrd="0" presId="urn:microsoft.com/office/officeart/2005/8/layout/hProcess9"/>
    <dgm:cxn modelId="{2AE2E32B-AC08-4D8C-A665-1E81B865C615}" type="presParOf" srcId="{6F9C4B2C-809A-4FE4-83B4-CAD0E72D1C3B}" destId="{4920BF9A-2356-4A2A-A1B0-0ABDD7D4769A}" srcOrd="4" destOrd="0" presId="urn:microsoft.com/office/officeart/2005/8/layout/hProcess9"/>
    <dgm:cxn modelId="{732B2918-3ED2-43B4-AB4E-87B0D65ED625}" type="presParOf" srcId="{6F9C4B2C-809A-4FE4-83B4-CAD0E72D1C3B}" destId="{F289B919-DC8F-4C99-92E7-2C7A4AD36DA4}" srcOrd="5" destOrd="0" presId="urn:microsoft.com/office/officeart/2005/8/layout/hProcess9"/>
    <dgm:cxn modelId="{218D5733-B280-4A9B-B019-0C4355E99F26}" type="presParOf" srcId="{6F9C4B2C-809A-4FE4-83B4-CAD0E72D1C3B}" destId="{CCCC0AF4-B4CA-4E48-9746-42C4F08F1C14}" srcOrd="6" destOrd="0" presId="urn:microsoft.com/office/officeart/2005/8/layout/hProcess9"/>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custT="1"/>
      <dgm:spPr>
        <a:solidFill>
          <a:schemeClr val="accent6">
            <a:lumMod val="75000"/>
          </a:schemeClr>
        </a:solidFill>
        <a:ln>
          <a:solidFill>
            <a:schemeClr val="accent6">
              <a:lumMod val="75000"/>
            </a:schemeClr>
          </a:solidFill>
        </a:ln>
      </dgm:spPr>
      <dgm:t>
        <a:bodyPr/>
        <a:lstStyle/>
        <a:p>
          <a:r>
            <a:rPr lang="en-GB" sz="1600" dirty="0" smtClean="0"/>
            <a:t>Second Homes</a:t>
          </a:r>
        </a:p>
        <a:p>
          <a:r>
            <a:rPr lang="en-GB" sz="1600" b="0" i="0" u="none" dirty="0" smtClean="0"/>
            <a:t>£905,000		</a:t>
          </a:r>
          <a:endParaRPr lang="en-GB" sz="1600"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92AC7E8E-FE18-4BFE-9C49-AF059B947B17}">
      <dgm:prSet phldrT="[Text]" custT="1"/>
      <dgm:spPr>
        <a:solidFill>
          <a:schemeClr val="accent6">
            <a:lumMod val="75000"/>
          </a:schemeClr>
        </a:solidFill>
        <a:ln>
          <a:solidFill>
            <a:schemeClr val="accent6">
              <a:lumMod val="75000"/>
            </a:schemeClr>
          </a:solidFill>
        </a:ln>
      </dgm:spPr>
      <dgm:t>
        <a:bodyPr/>
        <a:lstStyle/>
        <a:p>
          <a:r>
            <a:rPr lang="en-GB" sz="1600" dirty="0" smtClean="0"/>
            <a:t>Boats</a:t>
          </a:r>
        </a:p>
        <a:p>
          <a:r>
            <a:rPr lang="en-GB" sz="1600" b="0" i="0" u="none" dirty="0" smtClean="0"/>
            <a:t>£2,190,000</a:t>
          </a:r>
          <a:endParaRPr lang="en-GB" sz="1600"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52852C69-A92A-426A-9A76-5BD2D6000253}">
      <dgm:prSet phldrT="[Text]" custT="1"/>
      <dgm:spPr>
        <a:solidFill>
          <a:schemeClr val="accent6">
            <a:lumMod val="75000"/>
          </a:schemeClr>
        </a:solidFill>
        <a:ln>
          <a:solidFill>
            <a:schemeClr val="accent6">
              <a:lumMod val="75000"/>
            </a:schemeClr>
          </a:solidFill>
        </a:ln>
      </dgm:spPr>
      <dgm:t>
        <a:bodyPr/>
        <a:lstStyle/>
        <a:p>
          <a:r>
            <a:rPr lang="en-GB" sz="1600" dirty="0" smtClean="0"/>
            <a:t>Visiting friends and relatives (non-visitor spend)</a:t>
          </a:r>
        </a:p>
        <a:p>
          <a:r>
            <a:rPr lang="en-GB" sz="1600" b="0" i="0" u="none" dirty="0" smtClean="0"/>
            <a:t>£7,086,000</a:t>
          </a:r>
          <a:endParaRPr lang="en-GB" sz="1600"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t>
        <a:bodyPr/>
        <a:lstStyle/>
        <a:p>
          <a:endParaRPr lang="en-GB"/>
        </a:p>
      </dgm:t>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3"/>
      <dgm:spPr/>
      <dgm:t>
        <a:bodyPr/>
        <a:lstStyle/>
        <a:p>
          <a:endParaRPr lang="en-GB"/>
        </a:p>
      </dgm:t>
    </dgm:pt>
    <dgm:pt modelId="{07135594-93CB-4EFA-A35C-4C650CB7FD38}" type="pres">
      <dgm:prSet presAssocID="{FF9BA5F7-03F0-4E5D-B18A-DB63EDE739A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GB"/>
        </a:p>
      </dgm:t>
    </dgm:pt>
    <dgm:pt modelId="{725BAA8B-762E-4F87-BC91-D4CCB38DA105}" type="pres">
      <dgm:prSet presAssocID="{FF9BA5F7-03F0-4E5D-B18A-DB63EDE739A8}" presName="text" presStyleLbl="node1" presStyleIdx="0" presStyleCnt="3">
        <dgm:presLayoutVars>
          <dgm:bulletEnabled val="1"/>
        </dgm:presLayoutVars>
      </dgm:prSet>
      <dgm:spPr/>
      <dgm:t>
        <a:bodyPr/>
        <a:lstStyle/>
        <a:p>
          <a:endParaRPr lang="en-GB"/>
        </a:p>
      </dgm:t>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3"/>
      <dgm:spPr/>
      <dgm:t>
        <a:bodyPr/>
        <a:lstStyle/>
        <a:p>
          <a:endParaRPr lang="en-GB"/>
        </a:p>
      </dgm:t>
    </dgm:pt>
    <dgm:pt modelId="{67E5A9FF-6D57-4C71-B22F-E89DA984D429}" type="pres">
      <dgm:prSet presAssocID="{92AC7E8E-FE18-4BFE-9C49-AF059B947B17}" presName="img" presStyleLbl="fgImgPlace1" presStyleIdx="1" presStyleCnt="3"/>
      <dgm:spPr>
        <a:blipFill rotWithShape="1">
          <a:blip xmlns:r="http://schemas.openxmlformats.org/officeDocument/2006/relationships" r:embed="rId2"/>
          <a:stretch>
            <a:fillRect/>
          </a:stretch>
        </a:blipFill>
      </dgm:spPr>
      <dgm:t>
        <a:bodyPr/>
        <a:lstStyle/>
        <a:p>
          <a:endParaRPr lang="en-GB"/>
        </a:p>
      </dgm:t>
    </dgm:pt>
    <dgm:pt modelId="{01E2BF79-A6D7-4E7F-8164-60ED1A27109C}" type="pres">
      <dgm:prSet presAssocID="{92AC7E8E-FE18-4BFE-9C49-AF059B947B17}" presName="text" presStyleLbl="node1" presStyleIdx="1" presStyleCnt="3">
        <dgm:presLayoutVars>
          <dgm:bulletEnabled val="1"/>
        </dgm:presLayoutVars>
      </dgm:prSet>
      <dgm:spPr/>
      <dgm:t>
        <a:bodyPr/>
        <a:lstStyle/>
        <a:p>
          <a:endParaRPr lang="en-GB"/>
        </a:p>
      </dgm:t>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3"/>
      <dgm:spPr/>
      <dgm:t>
        <a:bodyPr/>
        <a:lstStyle/>
        <a:p>
          <a:endParaRPr lang="en-GB"/>
        </a:p>
      </dgm:t>
    </dgm:pt>
    <dgm:pt modelId="{BE481B0E-BE93-41F3-AF47-51C9D354C9DD}" type="pres">
      <dgm:prSet presAssocID="{52852C69-A92A-426A-9A76-5BD2D6000253}"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t>
        <a:bodyPr/>
        <a:lstStyle/>
        <a:p>
          <a:endParaRPr lang="en-GB"/>
        </a:p>
      </dgm:t>
    </dgm:pt>
    <dgm:pt modelId="{DD4D969C-D6C1-4A3C-B145-A6ADFF806CA2}" type="pres">
      <dgm:prSet presAssocID="{52852C69-A92A-426A-9A76-5BD2D6000253}" presName="text" presStyleLbl="node1" presStyleIdx="2" presStyleCnt="3">
        <dgm:presLayoutVars>
          <dgm:bulletEnabled val="1"/>
        </dgm:presLayoutVars>
      </dgm:prSet>
      <dgm:spPr/>
      <dgm:t>
        <a:bodyPr/>
        <a:lstStyle/>
        <a:p>
          <a:endParaRPr lang="en-GB"/>
        </a:p>
      </dgm:t>
    </dgm:pt>
  </dgm:ptLst>
  <dgm:cxnLst>
    <dgm:cxn modelId="{4BAEA090-F447-4A04-8BBE-16124CBD056C}" type="presOf" srcId="{FF9BA5F7-03F0-4E5D-B18A-DB63EDE739A8}" destId="{54CBCDAF-85DE-4476-8DB2-2FD23D0204A1}" srcOrd="0" destOrd="0" presId="urn:microsoft.com/office/officeart/2005/8/layout/vList4"/>
    <dgm:cxn modelId="{C3A86C80-1927-46DF-B92D-3DC7900414AE}" type="presOf" srcId="{E2756A20-75BB-43F3-BD97-CF83DC2B1591}" destId="{81BB0D8E-902C-4B4C-B2AC-DCFE9F45337C}" srcOrd="0" destOrd="0" presId="urn:microsoft.com/office/officeart/2005/8/layout/vList4"/>
    <dgm:cxn modelId="{46AE43E2-6C4B-4F16-BE69-5CB4B53B7A94}" type="presOf" srcId="{52852C69-A92A-426A-9A76-5BD2D6000253}" destId="{EC01044B-3725-4505-9883-69AC7B66A4A1}" srcOrd="0" destOrd="0" presId="urn:microsoft.com/office/officeart/2005/8/layout/vList4"/>
    <dgm:cxn modelId="{FA355BB8-B3A9-4EA0-8A2E-06511F2AE973}" type="presOf" srcId="{92AC7E8E-FE18-4BFE-9C49-AF059B947B17}" destId="{01E2BF79-A6D7-4E7F-8164-60ED1A27109C}" srcOrd="1" destOrd="0"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62762DA7-79B2-4E7A-8AE8-F8B02878CD8A}" srcId="{E2756A20-75BB-43F3-BD97-CF83DC2B1591}" destId="{FF9BA5F7-03F0-4E5D-B18A-DB63EDE739A8}" srcOrd="0" destOrd="0" parTransId="{36D60A10-2957-489B-91D8-B94BA8180927}" sibTransId="{AA1EA02A-8BDF-41D6-B432-14A6962E5088}"/>
    <dgm:cxn modelId="{8F47BA8D-CF13-4ABF-A068-AE5E5ABA9BE1}" type="presOf" srcId="{FF9BA5F7-03F0-4E5D-B18A-DB63EDE739A8}" destId="{725BAA8B-762E-4F87-BC91-D4CCB38DA105}" srcOrd="1" destOrd="0"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18BDF761-3DC4-434D-B567-ED3280CF103A}" type="presOf" srcId="{52852C69-A92A-426A-9A76-5BD2D6000253}" destId="{DD4D969C-D6C1-4A3C-B145-A6ADFF806CA2}" srcOrd="1" destOrd="0" presId="urn:microsoft.com/office/officeart/2005/8/layout/vList4"/>
    <dgm:cxn modelId="{C3E1CB4C-3AC5-4916-8F24-9A6E422B5AF9}" type="presOf" srcId="{92AC7E8E-FE18-4BFE-9C49-AF059B947B17}" destId="{A21B2D68-1916-449F-B3F9-9C71363EFC9A}" srcOrd="0" destOrd="0" presId="urn:microsoft.com/office/officeart/2005/8/layout/vList4"/>
    <dgm:cxn modelId="{4C7A12B3-7671-4E0B-9280-AD3995BFC2A5}" type="presParOf" srcId="{81BB0D8E-902C-4B4C-B2AC-DCFE9F45337C}" destId="{DE6D9B3E-9232-48B9-B155-F127DD388DD0}" srcOrd="0" destOrd="0" presId="urn:microsoft.com/office/officeart/2005/8/layout/vList4"/>
    <dgm:cxn modelId="{C02D869B-372B-4ACD-9B85-E8925906BE1A}" type="presParOf" srcId="{DE6D9B3E-9232-48B9-B155-F127DD388DD0}" destId="{54CBCDAF-85DE-4476-8DB2-2FD23D0204A1}" srcOrd="0" destOrd="0" presId="urn:microsoft.com/office/officeart/2005/8/layout/vList4"/>
    <dgm:cxn modelId="{D7C459CF-FACA-4FE5-A520-F93FCAF8E80F}" type="presParOf" srcId="{DE6D9B3E-9232-48B9-B155-F127DD388DD0}" destId="{07135594-93CB-4EFA-A35C-4C650CB7FD38}" srcOrd="1" destOrd="0" presId="urn:microsoft.com/office/officeart/2005/8/layout/vList4"/>
    <dgm:cxn modelId="{3DBBE716-A884-4B76-AA13-B92C755CBAF3}" type="presParOf" srcId="{DE6D9B3E-9232-48B9-B155-F127DD388DD0}" destId="{725BAA8B-762E-4F87-BC91-D4CCB38DA105}" srcOrd="2" destOrd="0" presId="urn:microsoft.com/office/officeart/2005/8/layout/vList4"/>
    <dgm:cxn modelId="{9F85FA05-EFF1-45FF-9105-2C15D14442FB}" type="presParOf" srcId="{81BB0D8E-902C-4B4C-B2AC-DCFE9F45337C}" destId="{2DF94386-81DA-4650-AF6F-D9B6D68C58AA}" srcOrd="1" destOrd="0" presId="urn:microsoft.com/office/officeart/2005/8/layout/vList4"/>
    <dgm:cxn modelId="{237C563E-FDA5-4E46-B53E-CBCD981B8B87}" type="presParOf" srcId="{81BB0D8E-902C-4B4C-B2AC-DCFE9F45337C}" destId="{44DDC73B-AAF4-4E80-A36D-519D4D71C67C}" srcOrd="2" destOrd="0" presId="urn:microsoft.com/office/officeart/2005/8/layout/vList4"/>
    <dgm:cxn modelId="{EBDFC7D4-1BAD-49B8-8B43-23E7F29EDE6E}" type="presParOf" srcId="{44DDC73B-AAF4-4E80-A36D-519D4D71C67C}" destId="{A21B2D68-1916-449F-B3F9-9C71363EFC9A}" srcOrd="0" destOrd="0" presId="urn:microsoft.com/office/officeart/2005/8/layout/vList4"/>
    <dgm:cxn modelId="{C8B90C2D-B235-4D3D-A284-46AB82168BCD}" type="presParOf" srcId="{44DDC73B-AAF4-4E80-A36D-519D4D71C67C}" destId="{67E5A9FF-6D57-4C71-B22F-E89DA984D429}" srcOrd="1" destOrd="0" presId="urn:microsoft.com/office/officeart/2005/8/layout/vList4"/>
    <dgm:cxn modelId="{5A337BE9-CD57-4E94-8BFE-73A10CCDEA2D}" type="presParOf" srcId="{44DDC73B-AAF4-4E80-A36D-519D4D71C67C}" destId="{01E2BF79-A6D7-4E7F-8164-60ED1A27109C}" srcOrd="2" destOrd="0" presId="urn:microsoft.com/office/officeart/2005/8/layout/vList4"/>
    <dgm:cxn modelId="{11E00CCE-26D7-421D-9E98-EF5F18D02A51}" type="presParOf" srcId="{81BB0D8E-902C-4B4C-B2AC-DCFE9F45337C}" destId="{90E1790E-7B0E-4AC0-B991-B51F5ED2C1E5}" srcOrd="3" destOrd="0" presId="urn:microsoft.com/office/officeart/2005/8/layout/vList4"/>
    <dgm:cxn modelId="{E3F9CA4B-C731-4536-8135-259339E8E91B}" type="presParOf" srcId="{81BB0D8E-902C-4B4C-B2AC-DCFE9F45337C}" destId="{945A2000-7559-476D-923E-DC54EA743FFD}" srcOrd="4" destOrd="0" presId="urn:microsoft.com/office/officeart/2005/8/layout/vList4"/>
    <dgm:cxn modelId="{2B04EB11-09EA-4080-8311-7776E42789DF}" type="presParOf" srcId="{945A2000-7559-476D-923E-DC54EA743FFD}" destId="{EC01044B-3725-4505-9883-69AC7B66A4A1}" srcOrd="0" destOrd="0" presId="urn:microsoft.com/office/officeart/2005/8/layout/vList4"/>
    <dgm:cxn modelId="{DD7C1B03-2966-4D0E-B182-EFE32D3035BB}" type="presParOf" srcId="{945A2000-7559-476D-923E-DC54EA743FFD}" destId="{BE481B0E-BE93-41F3-AF47-51C9D354C9DD}" srcOrd="1" destOrd="0" presId="urn:microsoft.com/office/officeart/2005/8/layout/vList4"/>
    <dgm:cxn modelId="{06B6284A-58CF-49E8-9162-3883EC82E3C6}" type="presParOf" srcId="{945A2000-7559-476D-923E-DC54EA743FFD}" destId="{DD4D969C-D6C1-4A3C-B145-A6ADFF806C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6">
            <a:lumMod val="75000"/>
          </a:schemeClr>
        </a:solidFill>
      </dgm:spPr>
      <dgm:t>
        <a:bodyPr/>
        <a:lstStyle/>
        <a:p>
          <a:endParaRPr lang="en-GB" sz="1200" dirty="0" smtClean="0"/>
        </a:p>
        <a:p>
          <a:r>
            <a:rPr lang="en-GB" sz="1200" dirty="0" smtClean="0"/>
            <a:t>Direct </a:t>
          </a:r>
        </a:p>
        <a:p>
          <a:r>
            <a:rPr lang="en-GB" sz="1200" dirty="0" smtClean="0"/>
            <a:t>7,336</a:t>
          </a:r>
        </a:p>
        <a:p>
          <a:endParaRPr lang="en-GB" sz="7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6">
            <a:lumMod val="75000"/>
          </a:schemeClr>
        </a:solidFill>
      </dgm:spPr>
      <dgm:t>
        <a:bodyPr/>
        <a:lstStyle/>
        <a:p>
          <a:r>
            <a:rPr lang="en-GB" sz="1200" dirty="0" smtClean="0"/>
            <a:t>Indirect </a:t>
          </a:r>
        </a:p>
        <a:p>
          <a:r>
            <a:rPr lang="en-GB" sz="1200" dirty="0" smtClean="0"/>
            <a:t>2,014</a:t>
          </a:r>
          <a:endParaRPr lang="en-GB" sz="1200" dirty="0"/>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6">
            <a:lumMod val="75000"/>
          </a:schemeClr>
        </a:solidFill>
      </dgm:spPr>
      <dgm:t>
        <a:bodyPr/>
        <a:lstStyle/>
        <a:p>
          <a:r>
            <a:rPr lang="en-GB" sz="1200" dirty="0" smtClean="0"/>
            <a:t>Induced </a:t>
          </a:r>
        </a:p>
        <a:p>
          <a:r>
            <a:rPr lang="en-GB" sz="1200" dirty="0" smtClean="0"/>
            <a:t>773</a:t>
          </a:r>
          <a:endParaRPr lang="en-GB" sz="1200" dirty="0"/>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B97D81C3-65DD-4859-92F6-3ED6C79EEAD1}">
      <dgm:prSet custT="1"/>
      <dgm:spPr>
        <a:solidFill>
          <a:schemeClr val="accent6">
            <a:lumMod val="75000"/>
          </a:schemeClr>
        </a:solidFill>
      </dgm:spPr>
      <dgm:t>
        <a:bodyPr/>
        <a:lstStyle/>
        <a:p>
          <a:r>
            <a:rPr lang="en-GB" sz="1200" dirty="0" smtClean="0"/>
            <a:t>Total </a:t>
          </a:r>
        </a:p>
        <a:p>
          <a:r>
            <a:rPr lang="en-GB" sz="1200" dirty="0" smtClean="0"/>
            <a:t>10,123</a:t>
          </a:r>
          <a:endParaRPr lang="en-GB" sz="1200" dirty="0"/>
        </a:p>
      </dgm:t>
    </dgm:pt>
    <dgm:pt modelId="{36C78377-4267-4800-A454-CFC326E44368}" type="parTrans" cxnId="{DAFAB682-4166-40DA-B8BF-C7453EEDD77C}">
      <dgm:prSet/>
      <dgm:spPr/>
      <dgm:t>
        <a:bodyPr/>
        <a:lstStyle/>
        <a:p>
          <a:endParaRPr lang="en-GB"/>
        </a:p>
      </dgm:t>
    </dgm:pt>
    <dgm:pt modelId="{18C6CB52-D95C-47C1-A88B-03541011BF5C}" type="sibTrans" cxnId="{DAFAB682-4166-40DA-B8BF-C7453EEDD77C}">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tx2">
            <a:lumMod val="60000"/>
            <a:lumOff val="40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t>
        <a:bodyPr/>
        <a:lstStyle/>
        <a:p>
          <a:endParaRPr lang="en-GB"/>
        </a:p>
      </dgm:t>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t>
        <a:bodyPr/>
        <a:lstStyle/>
        <a:p>
          <a:endParaRPr lang="en-GB"/>
        </a:p>
      </dgm:t>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t>
        <a:bodyPr/>
        <a:lstStyle/>
        <a:p>
          <a:endParaRPr lang="en-GB"/>
        </a:p>
      </dgm:t>
    </dgm:pt>
    <dgm:pt modelId="{F289B919-DC8F-4C99-92E7-2C7A4AD36DA4}" type="pres">
      <dgm:prSet presAssocID="{456A1E9D-2E0E-4F33-9AD2-FF64DFEA5B76}" presName="sibTrans" presStyleCnt="0"/>
      <dgm:spPr/>
    </dgm:pt>
    <dgm:pt modelId="{CCCC0AF4-B4CA-4E48-9746-42C4F08F1C14}" type="pres">
      <dgm:prSet presAssocID="{B97D81C3-65DD-4859-92F6-3ED6C79EEAD1}" presName="textNode" presStyleLbl="node1" presStyleIdx="3" presStyleCnt="4">
        <dgm:presLayoutVars>
          <dgm:bulletEnabled val="1"/>
        </dgm:presLayoutVars>
      </dgm:prSet>
      <dgm:spPr/>
      <dgm:t>
        <a:bodyPr/>
        <a:lstStyle/>
        <a:p>
          <a:endParaRPr lang="en-GB"/>
        </a:p>
      </dgm:t>
    </dgm:pt>
  </dgm:ptLst>
  <dgm:cxnLst>
    <dgm:cxn modelId="{ECA3F3DB-505B-41EC-8625-E98DEE42ADFD}" srcId="{A1D14C17-52C8-4328-B289-272D1230E949}" destId="{44B35E83-05AB-4685-8278-C6F377F604A0}" srcOrd="1" destOrd="0" parTransId="{F90C2334-DD72-4AEA-B5F2-52307BAB675B}" sibTransId="{68F34E23-AEE5-4AE5-9E79-398AE99A6ED7}"/>
    <dgm:cxn modelId="{5456A43D-5ADC-46CF-9366-9B616BF9ABE8}" type="presOf" srcId="{B97D81C3-65DD-4859-92F6-3ED6C79EEAD1}" destId="{CCCC0AF4-B4CA-4E48-9746-42C4F08F1C14}" srcOrd="0" destOrd="0" presId="urn:microsoft.com/office/officeart/2005/8/layout/hProcess9"/>
    <dgm:cxn modelId="{DAFAB682-4166-40DA-B8BF-C7453EEDD77C}" srcId="{A1D14C17-52C8-4328-B289-272D1230E949}" destId="{B97D81C3-65DD-4859-92F6-3ED6C79EEAD1}" srcOrd="3" destOrd="0" parTransId="{36C78377-4267-4800-A454-CFC326E44368}" sibTransId="{18C6CB52-D95C-47C1-A88B-03541011BF5C}"/>
    <dgm:cxn modelId="{B7EE1303-5A86-4BC0-BB9A-D6F8BCEB4F42}" type="presOf" srcId="{D2B093C4-8F4F-498D-BB2B-346467F08024}" destId="{4920BF9A-2356-4A2A-A1B0-0ABDD7D4769A}" srcOrd="0" destOrd="0" presId="urn:microsoft.com/office/officeart/2005/8/layout/hProcess9"/>
    <dgm:cxn modelId="{6A82611A-15C5-4E2A-BBCF-D6C245115F52}" srcId="{A1D14C17-52C8-4328-B289-272D1230E949}" destId="{D2B093C4-8F4F-498D-BB2B-346467F08024}" srcOrd="2" destOrd="0" parTransId="{8EAB161A-3583-4C8E-9B13-D0EB6A54DCBC}" sibTransId="{456A1E9D-2E0E-4F33-9AD2-FF64DFEA5B76}"/>
    <dgm:cxn modelId="{2615380E-71D4-496D-A231-F26D8558D4F0}" type="presOf" srcId="{3428ECEB-4622-46FD-92FC-AC44B9AA4B78}" destId="{A8C86B64-AF93-4804-A74E-CEC2A703E71D}" srcOrd="0" destOrd="0" presId="urn:microsoft.com/office/officeart/2005/8/layout/hProcess9"/>
    <dgm:cxn modelId="{2D0ABB4E-38F2-4142-A82A-811E0292F348}" type="presOf" srcId="{44B35E83-05AB-4685-8278-C6F377F604A0}" destId="{58BE4C59-F161-4C18-B150-AE47E3E23776}" srcOrd="0" destOrd="0" presId="urn:microsoft.com/office/officeart/2005/8/layout/hProcess9"/>
    <dgm:cxn modelId="{6590C916-ABA6-4644-AA4A-4C0DB169B3DA}" srcId="{A1D14C17-52C8-4328-B289-272D1230E949}" destId="{3428ECEB-4622-46FD-92FC-AC44B9AA4B78}" srcOrd="0" destOrd="0" parTransId="{254C3B31-A0FC-46E2-A220-C922FF5D445F}" sibTransId="{2019A81D-4E86-4BF4-95C0-CA185DA60EFC}"/>
    <dgm:cxn modelId="{C59B975C-9D25-45CD-91FE-553FC851406C}" type="presOf" srcId="{A1D14C17-52C8-4328-B289-272D1230E949}" destId="{6E531C1E-E198-4220-95B8-220714C278F9}" srcOrd="0" destOrd="0" presId="urn:microsoft.com/office/officeart/2005/8/layout/hProcess9"/>
    <dgm:cxn modelId="{A404E31E-2224-4268-BD1E-143E068D593F}" type="presParOf" srcId="{6E531C1E-E198-4220-95B8-220714C278F9}" destId="{AAE77F5B-8ACF-4C1C-B901-68E9D416105C}" srcOrd="0" destOrd="0" presId="urn:microsoft.com/office/officeart/2005/8/layout/hProcess9"/>
    <dgm:cxn modelId="{219860D6-9859-4A33-9E28-A8205AFE3BE4}" type="presParOf" srcId="{6E531C1E-E198-4220-95B8-220714C278F9}" destId="{6F9C4B2C-809A-4FE4-83B4-CAD0E72D1C3B}" srcOrd="1" destOrd="0" presId="urn:microsoft.com/office/officeart/2005/8/layout/hProcess9"/>
    <dgm:cxn modelId="{4C077C7B-1272-49D7-9C80-B97C87C6BC21}" type="presParOf" srcId="{6F9C4B2C-809A-4FE4-83B4-CAD0E72D1C3B}" destId="{A8C86B64-AF93-4804-A74E-CEC2A703E71D}" srcOrd="0" destOrd="0" presId="urn:microsoft.com/office/officeart/2005/8/layout/hProcess9"/>
    <dgm:cxn modelId="{729446C7-9218-43CF-B22B-9677C95FD7D6}" type="presParOf" srcId="{6F9C4B2C-809A-4FE4-83B4-CAD0E72D1C3B}" destId="{B90251CF-BEFF-4B68-9070-1F0ACE91A51F}" srcOrd="1" destOrd="0" presId="urn:microsoft.com/office/officeart/2005/8/layout/hProcess9"/>
    <dgm:cxn modelId="{15D9FFBB-0D7D-4D27-89CB-177F18C1A133}" type="presParOf" srcId="{6F9C4B2C-809A-4FE4-83B4-CAD0E72D1C3B}" destId="{58BE4C59-F161-4C18-B150-AE47E3E23776}" srcOrd="2" destOrd="0" presId="urn:microsoft.com/office/officeart/2005/8/layout/hProcess9"/>
    <dgm:cxn modelId="{737B142D-535D-4D79-A01E-BCC9BC155801}" type="presParOf" srcId="{6F9C4B2C-809A-4FE4-83B4-CAD0E72D1C3B}" destId="{8DB0EADB-11F6-41F9-BC28-8CEA2E180341}" srcOrd="3" destOrd="0" presId="urn:microsoft.com/office/officeart/2005/8/layout/hProcess9"/>
    <dgm:cxn modelId="{796528C0-05E8-41F9-8EC7-F28FE570FB08}" type="presParOf" srcId="{6F9C4B2C-809A-4FE4-83B4-CAD0E72D1C3B}" destId="{4920BF9A-2356-4A2A-A1B0-0ABDD7D4769A}" srcOrd="4" destOrd="0" presId="urn:microsoft.com/office/officeart/2005/8/layout/hProcess9"/>
    <dgm:cxn modelId="{2160EAE2-FA8C-4BA9-99E3-9E628CBE240D}" type="presParOf" srcId="{6F9C4B2C-809A-4FE4-83B4-CAD0E72D1C3B}" destId="{F289B919-DC8F-4C99-92E7-2C7A4AD36DA4}" srcOrd="5" destOrd="0" presId="urn:microsoft.com/office/officeart/2005/8/layout/hProcess9"/>
    <dgm:cxn modelId="{FDF3ED38-6181-4F0F-9FB4-0F3184C2FFF8}" type="presParOf" srcId="{6F9C4B2C-809A-4FE4-83B4-CAD0E72D1C3B}" destId="{CCCC0AF4-B4CA-4E48-9746-42C4F08F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D14C17-52C8-4328-B289-272D1230E949}" type="doc">
      <dgm:prSet loTypeId="urn:microsoft.com/office/officeart/2005/8/layout/hProcess9" loCatId="process" qsTypeId="urn:microsoft.com/office/officeart/2005/8/quickstyle/simple1" qsCatId="simple" csTypeId="urn:microsoft.com/office/officeart/2005/8/colors/accent4_2" csCatId="accent4" phldr="1"/>
      <dgm:spPr/>
    </dgm:pt>
    <dgm:pt modelId="{3428ECEB-4622-46FD-92FC-AC44B9AA4B78}">
      <dgm:prSet phldrT="[Text]" custT="1"/>
      <dgm:spPr>
        <a:solidFill>
          <a:schemeClr val="accent6">
            <a:lumMod val="75000"/>
          </a:schemeClr>
        </a:solidFill>
      </dgm:spPr>
      <dgm:t>
        <a:bodyPr/>
        <a:lstStyle/>
        <a:p>
          <a:r>
            <a:rPr lang="en-GB" sz="1200" dirty="0" smtClean="0"/>
            <a:t>Direct </a:t>
          </a:r>
        </a:p>
        <a:p>
          <a:r>
            <a:rPr lang="en-GB" sz="1200" dirty="0" smtClean="0"/>
            <a:t>5,013</a:t>
          </a:r>
          <a:endParaRPr lang="en-GB" sz="1200" dirty="0"/>
        </a:p>
      </dgm:t>
    </dgm:pt>
    <dgm:pt modelId="{254C3B31-A0FC-46E2-A220-C922FF5D445F}" type="parTrans" cxnId="{6590C916-ABA6-4644-AA4A-4C0DB169B3DA}">
      <dgm:prSet/>
      <dgm:spPr/>
      <dgm:t>
        <a:bodyPr/>
        <a:lstStyle/>
        <a:p>
          <a:endParaRPr lang="en-GB"/>
        </a:p>
      </dgm:t>
    </dgm:pt>
    <dgm:pt modelId="{2019A81D-4E86-4BF4-95C0-CA185DA60EFC}" type="sibTrans" cxnId="{6590C916-ABA6-4644-AA4A-4C0DB169B3DA}">
      <dgm:prSet/>
      <dgm:spPr/>
      <dgm:t>
        <a:bodyPr/>
        <a:lstStyle/>
        <a:p>
          <a:endParaRPr lang="en-GB"/>
        </a:p>
      </dgm:t>
    </dgm:pt>
    <dgm:pt modelId="{44B35E83-05AB-4685-8278-C6F377F604A0}">
      <dgm:prSet phldrT="[Text]" custT="1"/>
      <dgm:spPr>
        <a:solidFill>
          <a:schemeClr val="accent6">
            <a:lumMod val="75000"/>
          </a:schemeClr>
        </a:solidFill>
      </dgm:spPr>
      <dgm:t>
        <a:bodyPr/>
        <a:lstStyle/>
        <a:p>
          <a:r>
            <a:rPr lang="en-GB" sz="1200" dirty="0" smtClean="0"/>
            <a:t>Indirect </a:t>
          </a:r>
        </a:p>
        <a:p>
          <a:r>
            <a:rPr lang="en-GB" sz="1200" dirty="0" smtClean="0"/>
            <a:t>1,767</a:t>
          </a:r>
          <a:endParaRPr lang="en-GB" sz="1200" dirty="0"/>
        </a:p>
      </dgm:t>
    </dgm:pt>
    <dgm:pt modelId="{F90C2334-DD72-4AEA-B5F2-52307BAB675B}" type="parTrans" cxnId="{ECA3F3DB-505B-41EC-8625-E98DEE42ADFD}">
      <dgm:prSet/>
      <dgm:spPr/>
      <dgm:t>
        <a:bodyPr/>
        <a:lstStyle/>
        <a:p>
          <a:endParaRPr lang="en-GB"/>
        </a:p>
      </dgm:t>
    </dgm:pt>
    <dgm:pt modelId="{68F34E23-AEE5-4AE5-9E79-398AE99A6ED7}" type="sibTrans" cxnId="{ECA3F3DB-505B-41EC-8625-E98DEE42ADFD}">
      <dgm:prSet/>
      <dgm:spPr/>
      <dgm:t>
        <a:bodyPr/>
        <a:lstStyle/>
        <a:p>
          <a:endParaRPr lang="en-GB"/>
        </a:p>
      </dgm:t>
    </dgm:pt>
    <dgm:pt modelId="{D2B093C4-8F4F-498D-BB2B-346467F08024}">
      <dgm:prSet phldrT="[Text]" custT="1"/>
      <dgm:spPr>
        <a:solidFill>
          <a:schemeClr val="accent6">
            <a:lumMod val="75000"/>
          </a:schemeClr>
        </a:solidFill>
      </dgm:spPr>
      <dgm:t>
        <a:bodyPr/>
        <a:lstStyle/>
        <a:p>
          <a:r>
            <a:rPr lang="en-GB" sz="1200" dirty="0" smtClean="0"/>
            <a:t>Induced </a:t>
          </a:r>
        </a:p>
        <a:p>
          <a:r>
            <a:rPr lang="en-GB" sz="1200" dirty="0" smtClean="0"/>
            <a:t>678</a:t>
          </a:r>
          <a:endParaRPr lang="en-GB" sz="1200" dirty="0"/>
        </a:p>
      </dgm:t>
    </dgm:pt>
    <dgm:pt modelId="{8EAB161A-3583-4C8E-9B13-D0EB6A54DCBC}" type="parTrans" cxnId="{6A82611A-15C5-4E2A-BBCF-D6C245115F52}">
      <dgm:prSet/>
      <dgm:spPr/>
      <dgm:t>
        <a:bodyPr/>
        <a:lstStyle/>
        <a:p>
          <a:endParaRPr lang="en-GB"/>
        </a:p>
      </dgm:t>
    </dgm:pt>
    <dgm:pt modelId="{456A1E9D-2E0E-4F33-9AD2-FF64DFEA5B76}" type="sibTrans" cxnId="{6A82611A-15C5-4E2A-BBCF-D6C245115F52}">
      <dgm:prSet/>
      <dgm:spPr/>
      <dgm:t>
        <a:bodyPr/>
        <a:lstStyle/>
        <a:p>
          <a:endParaRPr lang="en-GB"/>
        </a:p>
      </dgm:t>
    </dgm:pt>
    <dgm:pt modelId="{0DCFC68A-E62D-4EF2-A976-49309889065E}">
      <dgm:prSet custT="1"/>
      <dgm:spPr>
        <a:solidFill>
          <a:schemeClr val="accent6">
            <a:lumMod val="75000"/>
          </a:schemeClr>
        </a:solidFill>
      </dgm:spPr>
      <dgm:t>
        <a:bodyPr/>
        <a:lstStyle/>
        <a:p>
          <a:r>
            <a:rPr lang="en-GB" sz="1200" dirty="0" smtClean="0"/>
            <a:t>Total </a:t>
          </a:r>
        </a:p>
        <a:p>
          <a:r>
            <a:rPr lang="en-GB" sz="1200" dirty="0" smtClean="0"/>
            <a:t>7,458</a:t>
          </a:r>
          <a:endParaRPr lang="en-GB" sz="1200" dirty="0"/>
        </a:p>
      </dgm:t>
    </dgm:pt>
    <dgm:pt modelId="{D096DAE1-28A8-4640-B95C-E6B9A8FF3A02}" type="parTrans" cxnId="{F60F99B3-CFA0-4A44-8073-F474C4C5E89F}">
      <dgm:prSet/>
      <dgm:spPr/>
      <dgm:t>
        <a:bodyPr/>
        <a:lstStyle/>
        <a:p>
          <a:endParaRPr lang="en-GB"/>
        </a:p>
      </dgm:t>
    </dgm:pt>
    <dgm:pt modelId="{A6A0F2B0-F6CF-4E81-A76D-8B44448A9292}" type="sibTrans" cxnId="{F60F99B3-CFA0-4A44-8073-F474C4C5E89F}">
      <dgm:prSet/>
      <dgm:spPr/>
      <dgm:t>
        <a:bodyPr/>
        <a:lstStyle/>
        <a:p>
          <a:endParaRPr lang="en-GB"/>
        </a:p>
      </dgm:t>
    </dgm:pt>
    <dgm:pt modelId="{6E531C1E-E198-4220-95B8-220714C278F9}" type="pres">
      <dgm:prSet presAssocID="{A1D14C17-52C8-4328-B289-272D1230E949}" presName="CompostProcess" presStyleCnt="0">
        <dgm:presLayoutVars>
          <dgm:dir/>
          <dgm:resizeHandles val="exact"/>
        </dgm:presLayoutVars>
      </dgm:prSet>
      <dgm:spPr/>
    </dgm:pt>
    <dgm:pt modelId="{AAE77F5B-8ACF-4C1C-B901-68E9D416105C}" type="pres">
      <dgm:prSet presAssocID="{A1D14C17-52C8-4328-B289-272D1230E949}" presName="arrow" presStyleLbl="bgShp" presStyleIdx="0" presStyleCnt="1"/>
      <dgm:spPr>
        <a:solidFill>
          <a:schemeClr val="tx2">
            <a:lumMod val="60000"/>
            <a:lumOff val="40000"/>
          </a:schemeClr>
        </a:solidFill>
      </dgm:spPr>
    </dgm:pt>
    <dgm:pt modelId="{6F9C4B2C-809A-4FE4-83B4-CAD0E72D1C3B}" type="pres">
      <dgm:prSet presAssocID="{A1D14C17-52C8-4328-B289-272D1230E949}" presName="linearProcess" presStyleCnt="0"/>
      <dgm:spPr/>
    </dgm:pt>
    <dgm:pt modelId="{A8C86B64-AF93-4804-A74E-CEC2A703E71D}" type="pres">
      <dgm:prSet presAssocID="{3428ECEB-4622-46FD-92FC-AC44B9AA4B78}" presName="textNode" presStyleLbl="node1" presStyleIdx="0" presStyleCnt="4">
        <dgm:presLayoutVars>
          <dgm:bulletEnabled val="1"/>
        </dgm:presLayoutVars>
      </dgm:prSet>
      <dgm:spPr/>
      <dgm:t>
        <a:bodyPr/>
        <a:lstStyle/>
        <a:p>
          <a:endParaRPr lang="en-GB"/>
        </a:p>
      </dgm:t>
    </dgm:pt>
    <dgm:pt modelId="{B90251CF-BEFF-4B68-9070-1F0ACE91A51F}" type="pres">
      <dgm:prSet presAssocID="{2019A81D-4E86-4BF4-95C0-CA185DA60EFC}" presName="sibTrans" presStyleCnt="0"/>
      <dgm:spPr/>
    </dgm:pt>
    <dgm:pt modelId="{58BE4C59-F161-4C18-B150-AE47E3E23776}" type="pres">
      <dgm:prSet presAssocID="{44B35E83-05AB-4685-8278-C6F377F604A0}" presName="textNode" presStyleLbl="node1" presStyleIdx="1" presStyleCnt="4">
        <dgm:presLayoutVars>
          <dgm:bulletEnabled val="1"/>
        </dgm:presLayoutVars>
      </dgm:prSet>
      <dgm:spPr/>
      <dgm:t>
        <a:bodyPr/>
        <a:lstStyle/>
        <a:p>
          <a:endParaRPr lang="en-GB"/>
        </a:p>
      </dgm:t>
    </dgm:pt>
    <dgm:pt modelId="{8DB0EADB-11F6-41F9-BC28-8CEA2E180341}" type="pres">
      <dgm:prSet presAssocID="{68F34E23-AEE5-4AE5-9E79-398AE99A6ED7}" presName="sibTrans" presStyleCnt="0"/>
      <dgm:spPr/>
    </dgm:pt>
    <dgm:pt modelId="{4920BF9A-2356-4A2A-A1B0-0ABDD7D4769A}" type="pres">
      <dgm:prSet presAssocID="{D2B093C4-8F4F-498D-BB2B-346467F08024}" presName="textNode" presStyleLbl="node1" presStyleIdx="2" presStyleCnt="4">
        <dgm:presLayoutVars>
          <dgm:bulletEnabled val="1"/>
        </dgm:presLayoutVars>
      </dgm:prSet>
      <dgm:spPr/>
      <dgm:t>
        <a:bodyPr/>
        <a:lstStyle/>
        <a:p>
          <a:endParaRPr lang="en-GB"/>
        </a:p>
      </dgm:t>
    </dgm:pt>
    <dgm:pt modelId="{6281C438-E21C-4DE0-A6A0-456F297C3CE0}" type="pres">
      <dgm:prSet presAssocID="{456A1E9D-2E0E-4F33-9AD2-FF64DFEA5B76}" presName="sibTrans" presStyleCnt="0"/>
      <dgm:spPr/>
    </dgm:pt>
    <dgm:pt modelId="{1FDE5A7A-1A8A-4A0C-8AC3-B194CACC948E}" type="pres">
      <dgm:prSet presAssocID="{0DCFC68A-E62D-4EF2-A976-49309889065E}" presName="textNode" presStyleLbl="node1" presStyleIdx="3" presStyleCnt="4">
        <dgm:presLayoutVars>
          <dgm:bulletEnabled val="1"/>
        </dgm:presLayoutVars>
      </dgm:prSet>
      <dgm:spPr/>
      <dgm:t>
        <a:bodyPr/>
        <a:lstStyle/>
        <a:p>
          <a:endParaRPr lang="en-GB"/>
        </a:p>
      </dgm:t>
    </dgm:pt>
  </dgm:ptLst>
  <dgm:cxnLst>
    <dgm:cxn modelId="{ECA3F3DB-505B-41EC-8625-E98DEE42ADFD}" srcId="{A1D14C17-52C8-4328-B289-272D1230E949}" destId="{44B35E83-05AB-4685-8278-C6F377F604A0}" srcOrd="1" destOrd="0" parTransId="{F90C2334-DD72-4AEA-B5F2-52307BAB675B}" sibTransId="{68F34E23-AEE5-4AE5-9E79-398AE99A6ED7}"/>
    <dgm:cxn modelId="{6AA1415B-75BD-445B-96D0-802963579708}" type="presOf" srcId="{44B35E83-05AB-4685-8278-C6F377F604A0}" destId="{58BE4C59-F161-4C18-B150-AE47E3E23776}" srcOrd="0" destOrd="0" presId="urn:microsoft.com/office/officeart/2005/8/layout/hProcess9"/>
    <dgm:cxn modelId="{61D003B7-6F3C-4FB4-9952-1715E402FB44}" type="presOf" srcId="{A1D14C17-52C8-4328-B289-272D1230E949}" destId="{6E531C1E-E198-4220-95B8-220714C278F9}" srcOrd="0" destOrd="0" presId="urn:microsoft.com/office/officeart/2005/8/layout/hProcess9"/>
    <dgm:cxn modelId="{6A82611A-15C5-4E2A-BBCF-D6C245115F52}" srcId="{A1D14C17-52C8-4328-B289-272D1230E949}" destId="{D2B093C4-8F4F-498D-BB2B-346467F08024}" srcOrd="2" destOrd="0" parTransId="{8EAB161A-3583-4C8E-9B13-D0EB6A54DCBC}" sibTransId="{456A1E9D-2E0E-4F33-9AD2-FF64DFEA5B76}"/>
    <dgm:cxn modelId="{3A1EB3FD-4A8B-4509-AF27-CCD158E3B484}" type="presOf" srcId="{D2B093C4-8F4F-498D-BB2B-346467F08024}" destId="{4920BF9A-2356-4A2A-A1B0-0ABDD7D4769A}" srcOrd="0" destOrd="0" presId="urn:microsoft.com/office/officeart/2005/8/layout/hProcess9"/>
    <dgm:cxn modelId="{1035FE41-8348-46CB-A814-3AE218CDA422}" type="presOf" srcId="{3428ECEB-4622-46FD-92FC-AC44B9AA4B78}" destId="{A8C86B64-AF93-4804-A74E-CEC2A703E71D}" srcOrd="0" destOrd="0" presId="urn:microsoft.com/office/officeart/2005/8/layout/hProcess9"/>
    <dgm:cxn modelId="{F60F99B3-CFA0-4A44-8073-F474C4C5E89F}" srcId="{A1D14C17-52C8-4328-B289-272D1230E949}" destId="{0DCFC68A-E62D-4EF2-A976-49309889065E}" srcOrd="3" destOrd="0" parTransId="{D096DAE1-28A8-4640-B95C-E6B9A8FF3A02}" sibTransId="{A6A0F2B0-F6CF-4E81-A76D-8B44448A9292}"/>
    <dgm:cxn modelId="{6590C916-ABA6-4644-AA4A-4C0DB169B3DA}" srcId="{A1D14C17-52C8-4328-B289-272D1230E949}" destId="{3428ECEB-4622-46FD-92FC-AC44B9AA4B78}" srcOrd="0" destOrd="0" parTransId="{254C3B31-A0FC-46E2-A220-C922FF5D445F}" sibTransId="{2019A81D-4E86-4BF4-95C0-CA185DA60EFC}"/>
    <dgm:cxn modelId="{79E8090D-2D28-45BB-8CA8-B30569FF7310}" type="presOf" srcId="{0DCFC68A-E62D-4EF2-A976-49309889065E}" destId="{1FDE5A7A-1A8A-4A0C-8AC3-B194CACC948E}" srcOrd="0" destOrd="0" presId="urn:microsoft.com/office/officeart/2005/8/layout/hProcess9"/>
    <dgm:cxn modelId="{D58B3EE3-9604-4426-A49F-BAD769231C5A}" type="presParOf" srcId="{6E531C1E-E198-4220-95B8-220714C278F9}" destId="{AAE77F5B-8ACF-4C1C-B901-68E9D416105C}" srcOrd="0" destOrd="0" presId="urn:microsoft.com/office/officeart/2005/8/layout/hProcess9"/>
    <dgm:cxn modelId="{356B1F15-8080-4040-BD1F-4481D05C8000}" type="presParOf" srcId="{6E531C1E-E198-4220-95B8-220714C278F9}" destId="{6F9C4B2C-809A-4FE4-83B4-CAD0E72D1C3B}" srcOrd="1" destOrd="0" presId="urn:microsoft.com/office/officeart/2005/8/layout/hProcess9"/>
    <dgm:cxn modelId="{97DFE514-5119-4B8C-AEFC-4AC695DA5DBF}" type="presParOf" srcId="{6F9C4B2C-809A-4FE4-83B4-CAD0E72D1C3B}" destId="{A8C86B64-AF93-4804-A74E-CEC2A703E71D}" srcOrd="0" destOrd="0" presId="urn:microsoft.com/office/officeart/2005/8/layout/hProcess9"/>
    <dgm:cxn modelId="{DCE67014-2286-487A-927A-9F8FD0DE8926}" type="presParOf" srcId="{6F9C4B2C-809A-4FE4-83B4-CAD0E72D1C3B}" destId="{B90251CF-BEFF-4B68-9070-1F0ACE91A51F}" srcOrd="1" destOrd="0" presId="urn:microsoft.com/office/officeart/2005/8/layout/hProcess9"/>
    <dgm:cxn modelId="{77896C7D-EB0C-430C-BC2B-C2A86934F817}" type="presParOf" srcId="{6F9C4B2C-809A-4FE4-83B4-CAD0E72D1C3B}" destId="{58BE4C59-F161-4C18-B150-AE47E3E23776}" srcOrd="2" destOrd="0" presId="urn:microsoft.com/office/officeart/2005/8/layout/hProcess9"/>
    <dgm:cxn modelId="{5BDFC04B-6B4E-4C35-BA38-AEEB266D6047}" type="presParOf" srcId="{6F9C4B2C-809A-4FE4-83B4-CAD0E72D1C3B}" destId="{8DB0EADB-11F6-41F9-BC28-8CEA2E180341}" srcOrd="3" destOrd="0" presId="urn:microsoft.com/office/officeart/2005/8/layout/hProcess9"/>
    <dgm:cxn modelId="{53ABCA0C-6C5F-45DE-8AE5-3AB28170182B}" type="presParOf" srcId="{6F9C4B2C-809A-4FE4-83B4-CAD0E72D1C3B}" destId="{4920BF9A-2356-4A2A-A1B0-0ABDD7D4769A}" srcOrd="4" destOrd="0" presId="urn:microsoft.com/office/officeart/2005/8/layout/hProcess9"/>
    <dgm:cxn modelId="{B081516C-A8C2-48C1-9563-F1276A8D37BD}" type="presParOf" srcId="{6F9C4B2C-809A-4FE4-83B4-CAD0E72D1C3B}" destId="{6281C438-E21C-4DE0-A6A0-456F297C3CE0}" srcOrd="5" destOrd="0" presId="urn:microsoft.com/office/officeart/2005/8/layout/hProcess9"/>
    <dgm:cxn modelId="{A6FB7E3E-37C0-47BE-867E-399D0C86EB11}" type="presParOf" srcId="{6F9C4B2C-809A-4FE4-83B4-CAD0E72D1C3B}" destId="{1FDE5A7A-1A8A-4A0C-8AC3-B194CACC948E}"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4_2" csCatId="accent4" phldr="1"/>
      <dgm:spPr/>
      <dgm:t>
        <a:bodyPr/>
        <a:lstStyle/>
        <a:p>
          <a:endParaRPr lang="en-GB"/>
        </a:p>
      </dgm:t>
    </dgm:pt>
    <dgm:pt modelId="{9FB1ACA9-2471-4313-9CF6-80B3F799BFA3}">
      <dgm:prSet phldrT="[Text]" custT="1"/>
      <dgm:spPr>
        <a:solidFill>
          <a:schemeClr val="accent6">
            <a:lumMod val="75000"/>
          </a:schemeClr>
        </a:solidFill>
      </dgm:spPr>
      <dgm:t>
        <a:bodyPr/>
        <a:lstStyle/>
        <a:p>
          <a:r>
            <a:rPr lang="en-GB" sz="1400" b="1" dirty="0" smtClean="0"/>
            <a:t>Total staying trips</a:t>
          </a:r>
          <a:endParaRPr lang="en-GB" sz="1400" b="1" dirty="0"/>
        </a:p>
      </dgm:t>
    </dgm:pt>
    <dgm:pt modelId="{9A476870-223B-4170-B1B5-DC46E9FFB389}" type="parTrans" cxnId="{F236CC83-ECCC-4856-8C83-64D3D97B83B9}">
      <dgm:prSet/>
      <dgm:spPr/>
      <dgm:t>
        <a:bodyPr/>
        <a:lstStyle/>
        <a:p>
          <a:endParaRPr lang="en-GB" sz="1100" b="1"/>
        </a:p>
      </dgm:t>
    </dgm:pt>
    <dgm:pt modelId="{9497827A-4770-49E1-9962-255E36ADEF69}" type="sibTrans" cxnId="{F236CC83-ECCC-4856-8C83-64D3D97B83B9}">
      <dgm:prSet/>
      <dgm:spPr/>
      <dgm:t>
        <a:bodyPr/>
        <a:lstStyle/>
        <a:p>
          <a:endParaRPr lang="en-GB" sz="1100" b="1"/>
        </a:p>
      </dgm:t>
    </dgm:pt>
    <dgm:pt modelId="{F56007D8-62A9-47B4-8DDF-291B022D97C3}">
      <dgm:prSet phldrT="[Text]" custT="1"/>
      <dgm:spPr/>
      <dgm:t>
        <a:bodyPr/>
        <a:lstStyle/>
        <a:p>
          <a:r>
            <a:rPr lang="en-GB" sz="1400" b="1" dirty="0" smtClean="0"/>
            <a:t>UK        </a:t>
          </a:r>
          <a:r>
            <a:rPr lang="en-GB" sz="1400" b="1" dirty="0" smtClean="0"/>
            <a:t>5,274,000</a:t>
          </a:r>
          <a:endParaRPr lang="en-GB" sz="1400" b="1" dirty="0"/>
        </a:p>
      </dgm:t>
    </dgm:pt>
    <dgm:pt modelId="{CD631B4D-CA5F-4950-ACB0-292B9BB45772}" type="parTrans" cxnId="{B77A7308-3ACB-4E48-94C7-E92B31D87255}">
      <dgm:prSet/>
      <dgm:spPr/>
      <dgm:t>
        <a:bodyPr/>
        <a:lstStyle/>
        <a:p>
          <a:endParaRPr lang="en-GB" sz="1100" b="1"/>
        </a:p>
      </dgm:t>
    </dgm:pt>
    <dgm:pt modelId="{0EC88699-8965-447D-A49D-74F21A3D5E50}" type="sibTrans" cxnId="{B77A7308-3ACB-4E48-94C7-E92B31D87255}">
      <dgm:prSet/>
      <dgm:spPr/>
      <dgm:t>
        <a:bodyPr/>
        <a:lstStyle/>
        <a:p>
          <a:endParaRPr lang="en-GB" sz="1100" b="1"/>
        </a:p>
      </dgm:t>
    </dgm:pt>
    <dgm:pt modelId="{E92E59FF-E56A-46AC-9D16-7F66A6E64B90}">
      <dgm:prSet phldrT="[Text]" custT="1"/>
      <dgm:spPr/>
      <dgm:t>
        <a:bodyPr/>
        <a:lstStyle/>
        <a:p>
          <a:endParaRPr lang="en-GB" sz="1400" b="1" dirty="0" smtClean="0"/>
        </a:p>
        <a:p>
          <a:r>
            <a:rPr lang="en-GB" sz="1400" b="1" dirty="0" smtClean="0"/>
            <a:t>Overseas 458,000</a:t>
          </a:r>
        </a:p>
        <a:p>
          <a:endParaRPr lang="en-GB" sz="1400" b="1" dirty="0"/>
        </a:p>
      </dgm:t>
    </dgm:pt>
    <dgm:pt modelId="{63246646-5F82-4536-853D-3B610B700390}" type="parTrans" cxnId="{8CF19EEF-C990-41AB-897D-61EBB30BF0EF}">
      <dgm:prSet/>
      <dgm:spPr/>
      <dgm:t>
        <a:bodyPr/>
        <a:lstStyle/>
        <a:p>
          <a:endParaRPr lang="en-GB" sz="1100" b="1"/>
        </a:p>
      </dgm:t>
    </dgm:pt>
    <dgm:pt modelId="{C6230B40-04C0-4707-8900-DC3090C42ABA}" type="sibTrans" cxnId="{8CF19EEF-C990-41AB-897D-61EBB30BF0EF}">
      <dgm:prSet/>
      <dgm:spPr/>
      <dgm:t>
        <a:bodyPr/>
        <a:lstStyle/>
        <a:p>
          <a:endParaRPr lang="en-GB" sz="1100" b="1"/>
        </a:p>
      </dgm:t>
    </dgm:pt>
    <dgm:pt modelId="{29F2FC5C-ECF6-466E-8706-D736C4499140}">
      <dgm:prSet phldrT="[Text]" custT="1"/>
      <dgm:spPr>
        <a:solidFill>
          <a:schemeClr val="accent6">
            <a:lumMod val="75000"/>
          </a:schemeClr>
        </a:solidFill>
      </dgm:spPr>
      <dgm:t>
        <a:bodyPr/>
        <a:lstStyle/>
        <a:p>
          <a:r>
            <a:rPr lang="en-GB" sz="1400" b="1" dirty="0" smtClean="0"/>
            <a:t>Total visitor nights</a:t>
          </a:r>
          <a:endParaRPr lang="en-GB" sz="1400" b="1" dirty="0"/>
        </a:p>
      </dgm:t>
    </dgm:pt>
    <dgm:pt modelId="{F951694F-8F93-430B-8F7D-95B3CFF65CA4}" type="parTrans" cxnId="{C010C96A-E4B5-440A-A49A-52DD812486B6}">
      <dgm:prSet/>
      <dgm:spPr/>
      <dgm:t>
        <a:bodyPr/>
        <a:lstStyle/>
        <a:p>
          <a:endParaRPr lang="en-GB" sz="1100" b="1"/>
        </a:p>
      </dgm:t>
    </dgm:pt>
    <dgm:pt modelId="{DFA21B91-3A66-4C30-B25C-1B2A9E06C244}" type="sibTrans" cxnId="{C010C96A-E4B5-440A-A49A-52DD812486B6}">
      <dgm:prSet/>
      <dgm:spPr/>
      <dgm:t>
        <a:bodyPr/>
        <a:lstStyle/>
        <a:p>
          <a:endParaRPr lang="en-GB" sz="1100" b="1"/>
        </a:p>
      </dgm:t>
    </dgm:pt>
    <dgm:pt modelId="{D3BD44A3-AA41-4C04-8D50-FA5C9100AA1D}">
      <dgm:prSet phldrT="[Text]" custT="1"/>
      <dgm:spPr/>
      <dgm:t>
        <a:bodyPr/>
        <a:lstStyle/>
        <a:p>
          <a:endParaRPr lang="en-GB" sz="1100" b="1" dirty="0" smtClean="0"/>
        </a:p>
        <a:p>
          <a:r>
            <a:rPr lang="en-GB" sz="1400" b="1" dirty="0" smtClean="0"/>
            <a:t>UK       </a:t>
          </a:r>
          <a:r>
            <a:rPr lang="en-GB" sz="1400" b="1" dirty="0" smtClean="0"/>
            <a:t>20,494,000</a:t>
          </a:r>
          <a:endParaRPr lang="en-GB" sz="1400" b="1" dirty="0" smtClean="0"/>
        </a:p>
        <a:p>
          <a:endParaRPr lang="en-GB" sz="1100" b="1" dirty="0"/>
        </a:p>
      </dgm:t>
    </dgm:pt>
    <dgm:pt modelId="{DE9A79FB-DD25-4F62-9E7D-44C1587E5460}" type="parTrans" cxnId="{B9DEFCCB-45E2-4A15-85A5-0E7A87C4AEF9}">
      <dgm:prSet/>
      <dgm:spPr/>
      <dgm:t>
        <a:bodyPr/>
        <a:lstStyle/>
        <a:p>
          <a:endParaRPr lang="en-GB" sz="1100" b="1"/>
        </a:p>
      </dgm:t>
    </dgm:pt>
    <dgm:pt modelId="{75F9A102-394C-43B0-8EC8-1D5C20FF1424}" type="sibTrans" cxnId="{B9DEFCCB-45E2-4A15-85A5-0E7A87C4AEF9}">
      <dgm:prSet/>
      <dgm:spPr/>
      <dgm:t>
        <a:bodyPr/>
        <a:lstStyle/>
        <a:p>
          <a:endParaRPr lang="en-GB" sz="1100" b="1"/>
        </a:p>
      </dgm:t>
    </dgm:pt>
    <dgm:pt modelId="{1D8560AA-838D-4DF2-A112-6E676FE67A1C}">
      <dgm:prSet phldrT="[Text]" custT="1"/>
      <dgm:spPr/>
      <dgm:t>
        <a:bodyPr/>
        <a:lstStyle/>
        <a:p>
          <a:endParaRPr lang="en-GB" sz="1400" b="1" dirty="0" smtClean="0"/>
        </a:p>
        <a:p>
          <a:r>
            <a:rPr lang="en-GB" sz="1400" b="1" dirty="0" smtClean="0"/>
            <a:t>Overseas </a:t>
          </a:r>
          <a:r>
            <a:rPr lang="en-GB" sz="1400" b="1" dirty="0" smtClean="0"/>
            <a:t>3,360,000</a:t>
          </a:r>
          <a:endParaRPr lang="en-GB" sz="1400" b="1" dirty="0" smtClean="0"/>
        </a:p>
        <a:p>
          <a:endParaRPr lang="en-GB" sz="1400" b="1" dirty="0"/>
        </a:p>
      </dgm:t>
    </dgm:pt>
    <dgm:pt modelId="{F04193DB-A02A-4318-995E-832DF5410FFA}" type="parTrans" cxnId="{99732962-B956-4CFD-BDCA-155BE371B381}">
      <dgm:prSet/>
      <dgm:spPr/>
      <dgm:t>
        <a:bodyPr/>
        <a:lstStyle/>
        <a:p>
          <a:endParaRPr lang="en-GB" sz="1100" b="1"/>
        </a:p>
      </dgm:t>
    </dgm:pt>
    <dgm:pt modelId="{C501DEEF-27DC-4EB5-B92E-51CA5DF8280C}" type="sibTrans" cxnId="{99732962-B956-4CFD-BDCA-155BE371B381}">
      <dgm:prSet/>
      <dgm:spPr/>
      <dgm:t>
        <a:bodyPr/>
        <a:lstStyle/>
        <a:p>
          <a:endParaRPr lang="en-GB" sz="1100" b="1"/>
        </a:p>
      </dgm:t>
    </dgm:pt>
    <dgm:pt modelId="{3082FD56-A95F-4978-86DB-77C6EEE9E1B2}">
      <dgm:prSet phldrT="[Text]" custT="1"/>
      <dgm:spPr>
        <a:solidFill>
          <a:schemeClr val="accent6">
            <a:lumMod val="75000"/>
          </a:schemeClr>
        </a:solidFill>
      </dgm:spPr>
      <dgm:t>
        <a:bodyPr/>
        <a:lstStyle/>
        <a:p>
          <a:r>
            <a:rPr lang="en-GB" sz="1400" b="1" dirty="0" smtClean="0"/>
            <a:t>Total visitor spend</a:t>
          </a:r>
          <a:endParaRPr lang="en-GB" sz="1400" b="1" dirty="0"/>
        </a:p>
      </dgm:t>
    </dgm:pt>
    <dgm:pt modelId="{2C970043-A257-4D5F-8738-92038BE4F51B}" type="parTrans" cxnId="{721F4A74-3D6A-48F7-A227-CB6724481CC6}">
      <dgm:prSet/>
      <dgm:spPr/>
      <dgm:t>
        <a:bodyPr/>
        <a:lstStyle/>
        <a:p>
          <a:endParaRPr lang="en-GB" sz="1100" b="1"/>
        </a:p>
      </dgm:t>
    </dgm:pt>
    <dgm:pt modelId="{6CD6F587-28D3-4495-9DCD-A74F8E8E5C0F}" type="sibTrans" cxnId="{721F4A74-3D6A-48F7-A227-CB6724481CC6}">
      <dgm:prSet/>
      <dgm:spPr/>
      <dgm:t>
        <a:bodyPr/>
        <a:lstStyle/>
        <a:p>
          <a:endParaRPr lang="en-GB" sz="1100" b="1"/>
        </a:p>
      </dgm:t>
    </dgm:pt>
    <dgm:pt modelId="{4226E5FA-6114-4B49-B9F0-75E80D9B1E02}">
      <dgm:prSet phldrT="[Text]" custT="1"/>
      <dgm:spPr/>
      <dgm:t>
        <a:bodyPr/>
        <a:lstStyle/>
        <a:p>
          <a:endParaRPr lang="en-GB" sz="1400" b="1" dirty="0" smtClean="0"/>
        </a:p>
        <a:p>
          <a:r>
            <a:rPr lang="en-GB" sz="1400" b="1" dirty="0" smtClean="0"/>
            <a:t>Overseas £</a:t>
          </a:r>
          <a:r>
            <a:rPr lang="en-GB" sz="1400" b="1" dirty="0" smtClean="0"/>
            <a:t>197,635,000</a:t>
          </a:r>
          <a:endParaRPr lang="en-GB" sz="1400" b="1" dirty="0" smtClean="0"/>
        </a:p>
        <a:p>
          <a:endParaRPr lang="en-GB" sz="1400" b="1" dirty="0"/>
        </a:p>
      </dgm:t>
    </dgm:pt>
    <dgm:pt modelId="{BC01153A-EA3B-4751-9BC7-5F1F790FCA95}" type="parTrans" cxnId="{CE4E42DE-73B0-414D-9043-29339A4C2316}">
      <dgm:prSet/>
      <dgm:spPr/>
      <dgm:t>
        <a:bodyPr/>
        <a:lstStyle/>
        <a:p>
          <a:endParaRPr lang="en-GB" sz="1100" b="1"/>
        </a:p>
      </dgm:t>
    </dgm:pt>
    <dgm:pt modelId="{EFBD9834-FBBC-4E00-8CB0-D7008853A84A}" type="sibTrans" cxnId="{CE4E42DE-73B0-414D-9043-29339A4C2316}">
      <dgm:prSet/>
      <dgm:spPr/>
      <dgm:t>
        <a:bodyPr/>
        <a:lstStyle/>
        <a:p>
          <a:endParaRPr lang="en-GB" sz="1100" b="1"/>
        </a:p>
      </dgm:t>
    </dgm:pt>
    <dgm:pt modelId="{29BDBD23-FFF2-4E17-B7ED-D090AEAEB4F6}">
      <dgm:prSet phldrT="[Text]" custT="1"/>
      <dgm:spPr/>
      <dgm:t>
        <a:bodyPr/>
        <a:lstStyle/>
        <a:p>
          <a:endParaRPr lang="en-GB" sz="1400" b="1" dirty="0" smtClean="0"/>
        </a:p>
        <a:p>
          <a:r>
            <a:rPr lang="en-GB" sz="1400" b="1" dirty="0" smtClean="0"/>
            <a:t>UK £</a:t>
          </a:r>
          <a:r>
            <a:rPr lang="en-GB" sz="1400" b="1" dirty="0" smtClean="0"/>
            <a:t>1,184,354,000</a:t>
          </a:r>
          <a:endParaRPr lang="en-GB" sz="1400" b="1" dirty="0" smtClean="0"/>
        </a:p>
        <a:p>
          <a:endParaRPr lang="en-GB" sz="1400" b="1" dirty="0"/>
        </a:p>
      </dgm:t>
    </dgm:pt>
    <dgm:pt modelId="{B95B5226-38DE-43B0-B916-47598E0AB2D0}" type="sibTrans" cxnId="{8E2F6652-877F-4FBE-8534-A77870814C0D}">
      <dgm:prSet/>
      <dgm:spPr/>
      <dgm:t>
        <a:bodyPr/>
        <a:lstStyle/>
        <a:p>
          <a:endParaRPr lang="en-GB" sz="1100" b="1"/>
        </a:p>
      </dgm:t>
    </dgm:pt>
    <dgm:pt modelId="{1F468025-7AFB-4F5D-B145-30CEDAE4B9C6}" type="parTrans" cxnId="{8E2F6652-877F-4FBE-8534-A77870814C0D}">
      <dgm:prSet/>
      <dgm:spPr/>
      <dgm:t>
        <a:bodyPr/>
        <a:lstStyle/>
        <a:p>
          <a:endParaRPr lang="en-GB" sz="1100" b="1"/>
        </a:p>
      </dgm:t>
    </dgm:pt>
    <dgm:pt modelId="{E0C996F0-35E3-46D4-A894-D586EB1B96E5}" type="pres">
      <dgm:prSet presAssocID="{9AF70EB9-F7B4-4273-A8F3-636D614AD6C1}" presName="Name0" presStyleCnt="0">
        <dgm:presLayoutVars>
          <dgm:dir/>
          <dgm:animLvl val="lvl"/>
          <dgm:resizeHandles val="exact"/>
        </dgm:presLayoutVars>
      </dgm:prSet>
      <dgm:spPr/>
      <dgm:t>
        <a:bodyPr/>
        <a:lstStyle/>
        <a:p>
          <a:endParaRPr lang="en-GB"/>
        </a:p>
      </dgm:t>
    </dgm:pt>
    <dgm:pt modelId="{5D603A49-FED8-4071-98E3-7905F1605751}" type="pres">
      <dgm:prSet presAssocID="{3082FD56-A95F-4978-86DB-77C6EEE9E1B2}" presName="boxAndChildren" presStyleCnt="0"/>
      <dgm:spPr/>
    </dgm:pt>
    <dgm:pt modelId="{32060922-355F-4F77-8027-C0ADFFB2E18C}" type="pres">
      <dgm:prSet presAssocID="{3082FD56-A95F-4978-86DB-77C6EEE9E1B2}" presName="parentTextBox" presStyleLbl="node1" presStyleIdx="0" presStyleCnt="3"/>
      <dgm:spPr/>
      <dgm:t>
        <a:bodyPr/>
        <a:lstStyle/>
        <a:p>
          <a:endParaRPr lang="en-GB"/>
        </a:p>
      </dgm:t>
    </dgm:pt>
    <dgm:pt modelId="{CCBEC781-1904-487A-95CE-BA9C2BD35D13}" type="pres">
      <dgm:prSet presAssocID="{3082FD56-A95F-4978-86DB-77C6EEE9E1B2}" presName="entireBox" presStyleLbl="node1" presStyleIdx="0" presStyleCnt="3"/>
      <dgm:spPr/>
      <dgm:t>
        <a:bodyPr/>
        <a:lstStyle/>
        <a:p>
          <a:endParaRPr lang="en-GB"/>
        </a:p>
      </dgm:t>
    </dgm:pt>
    <dgm:pt modelId="{9E93667A-4FB1-4D9C-8E9C-C3988657338A}" type="pres">
      <dgm:prSet presAssocID="{3082FD56-A95F-4978-86DB-77C6EEE9E1B2}" presName="descendantBox" presStyleCnt="0"/>
      <dgm:spPr/>
    </dgm:pt>
    <dgm:pt modelId="{7318F1F6-8A5C-4E4A-8489-7BF06F1AE9DD}" type="pres">
      <dgm:prSet presAssocID="{29BDBD23-FFF2-4E17-B7ED-D090AEAEB4F6}" presName="childTextBox" presStyleLbl="fgAccFollowNode1" presStyleIdx="0" presStyleCnt="6">
        <dgm:presLayoutVars>
          <dgm:bulletEnabled val="1"/>
        </dgm:presLayoutVars>
      </dgm:prSet>
      <dgm:spPr/>
      <dgm:t>
        <a:bodyPr/>
        <a:lstStyle/>
        <a:p>
          <a:endParaRPr lang="en-GB"/>
        </a:p>
      </dgm:t>
    </dgm:pt>
    <dgm:pt modelId="{E8247AD4-AD67-418E-AD32-F1797A559A28}" type="pres">
      <dgm:prSet presAssocID="{4226E5FA-6114-4B49-B9F0-75E80D9B1E02}" presName="childTextBox" presStyleLbl="fgAccFollowNode1" presStyleIdx="1" presStyleCnt="6">
        <dgm:presLayoutVars>
          <dgm:bulletEnabled val="1"/>
        </dgm:presLayoutVars>
      </dgm:prSet>
      <dgm:spPr/>
      <dgm:t>
        <a:bodyPr/>
        <a:lstStyle/>
        <a:p>
          <a:endParaRPr lang="en-GB"/>
        </a:p>
      </dgm:t>
    </dgm:pt>
    <dgm:pt modelId="{2C367FFA-1379-42B6-A1E6-90E817984ED9}" type="pres">
      <dgm:prSet presAssocID="{DFA21B91-3A66-4C30-B25C-1B2A9E06C244}" presName="sp" presStyleCnt="0"/>
      <dgm:spPr/>
    </dgm:pt>
    <dgm:pt modelId="{B5D43BEA-9DB4-4E3D-A3E8-83BDF70CA348}" type="pres">
      <dgm:prSet presAssocID="{29F2FC5C-ECF6-466E-8706-D736C4499140}" presName="arrowAndChildren" presStyleCnt="0"/>
      <dgm:spPr/>
    </dgm:pt>
    <dgm:pt modelId="{4ED48728-EE94-42C0-AADF-B47FEB0ADC3E}" type="pres">
      <dgm:prSet presAssocID="{29F2FC5C-ECF6-466E-8706-D736C4499140}" presName="parentTextArrow" presStyleLbl="node1" presStyleIdx="0" presStyleCnt="3"/>
      <dgm:spPr/>
      <dgm:t>
        <a:bodyPr/>
        <a:lstStyle/>
        <a:p>
          <a:endParaRPr lang="en-GB"/>
        </a:p>
      </dgm:t>
    </dgm:pt>
    <dgm:pt modelId="{0A9EA913-C7ED-4D64-8078-E56B1BC3DF8F}" type="pres">
      <dgm:prSet presAssocID="{29F2FC5C-ECF6-466E-8706-D736C4499140}" presName="arrow" presStyleLbl="node1" presStyleIdx="1" presStyleCnt="3"/>
      <dgm:spPr/>
      <dgm:t>
        <a:bodyPr/>
        <a:lstStyle/>
        <a:p>
          <a:endParaRPr lang="en-GB"/>
        </a:p>
      </dgm:t>
    </dgm:pt>
    <dgm:pt modelId="{E03C26F0-3642-4E94-9817-20BE8B37E2C4}" type="pres">
      <dgm:prSet presAssocID="{29F2FC5C-ECF6-466E-8706-D736C4499140}" presName="descendantArrow" presStyleCnt="0"/>
      <dgm:spPr/>
    </dgm:pt>
    <dgm:pt modelId="{02A688AC-E37E-4A72-A359-AFF58DD35B8F}" type="pres">
      <dgm:prSet presAssocID="{D3BD44A3-AA41-4C04-8D50-FA5C9100AA1D}" presName="childTextArrow" presStyleLbl="fgAccFollowNode1" presStyleIdx="2" presStyleCnt="6">
        <dgm:presLayoutVars>
          <dgm:bulletEnabled val="1"/>
        </dgm:presLayoutVars>
      </dgm:prSet>
      <dgm:spPr/>
      <dgm:t>
        <a:bodyPr/>
        <a:lstStyle/>
        <a:p>
          <a:endParaRPr lang="en-GB"/>
        </a:p>
      </dgm:t>
    </dgm:pt>
    <dgm:pt modelId="{59EB67B3-34E3-42D1-8CC1-1CF5510B8E6C}" type="pres">
      <dgm:prSet presAssocID="{1D8560AA-838D-4DF2-A112-6E676FE67A1C}" presName="childTextArrow" presStyleLbl="fgAccFollowNode1" presStyleIdx="3" presStyleCnt="6">
        <dgm:presLayoutVars>
          <dgm:bulletEnabled val="1"/>
        </dgm:presLayoutVars>
      </dgm:prSet>
      <dgm:spPr/>
      <dgm:t>
        <a:bodyPr/>
        <a:lstStyle/>
        <a:p>
          <a:endParaRPr lang="en-GB"/>
        </a:p>
      </dgm:t>
    </dgm:pt>
    <dgm:pt modelId="{AAA7CF0F-9295-4850-9AC5-8474D889A05D}" type="pres">
      <dgm:prSet presAssocID="{9497827A-4770-49E1-9962-255E36ADEF69}" presName="sp" presStyleCnt="0"/>
      <dgm:spPr/>
    </dgm:pt>
    <dgm:pt modelId="{52BED2CE-DB0C-4EA1-B0DF-A3EDBCAE29BC}" type="pres">
      <dgm:prSet presAssocID="{9FB1ACA9-2471-4313-9CF6-80B3F799BFA3}" presName="arrowAndChildren" presStyleCnt="0"/>
      <dgm:spPr/>
    </dgm:pt>
    <dgm:pt modelId="{0FFAD96F-FCD5-420A-8461-EE7A7567B806}" type="pres">
      <dgm:prSet presAssocID="{9FB1ACA9-2471-4313-9CF6-80B3F799BFA3}" presName="parentTextArrow" presStyleLbl="node1" presStyleIdx="1" presStyleCnt="3"/>
      <dgm:spPr/>
      <dgm:t>
        <a:bodyPr/>
        <a:lstStyle/>
        <a:p>
          <a:endParaRPr lang="en-GB"/>
        </a:p>
      </dgm:t>
    </dgm:pt>
    <dgm:pt modelId="{EE34F13B-63AE-4020-86CB-007147B79C41}" type="pres">
      <dgm:prSet presAssocID="{9FB1ACA9-2471-4313-9CF6-80B3F799BFA3}" presName="arrow" presStyleLbl="node1" presStyleIdx="2" presStyleCnt="3"/>
      <dgm:spPr/>
      <dgm:t>
        <a:bodyPr/>
        <a:lstStyle/>
        <a:p>
          <a:endParaRPr lang="en-GB"/>
        </a:p>
      </dgm:t>
    </dgm:pt>
    <dgm:pt modelId="{76AE8D7A-7DA1-40E9-8C42-3AC7CA3D866D}" type="pres">
      <dgm:prSet presAssocID="{9FB1ACA9-2471-4313-9CF6-80B3F799BFA3}" presName="descendantArrow" presStyleCnt="0"/>
      <dgm:spPr/>
    </dgm:pt>
    <dgm:pt modelId="{CEE5FC30-845A-49B7-914A-C247F8625A9F}" type="pres">
      <dgm:prSet presAssocID="{F56007D8-62A9-47B4-8DDF-291B022D97C3}" presName="childTextArrow" presStyleLbl="fgAccFollowNode1" presStyleIdx="4" presStyleCnt="6">
        <dgm:presLayoutVars>
          <dgm:bulletEnabled val="1"/>
        </dgm:presLayoutVars>
      </dgm:prSet>
      <dgm:spPr/>
      <dgm:t>
        <a:bodyPr/>
        <a:lstStyle/>
        <a:p>
          <a:endParaRPr lang="en-GB"/>
        </a:p>
      </dgm:t>
    </dgm:pt>
    <dgm:pt modelId="{FBB462F7-74A2-4E0F-9BDB-A4D1F72A0FA4}" type="pres">
      <dgm:prSet presAssocID="{E92E59FF-E56A-46AC-9D16-7F66A6E64B90}" presName="childTextArrow" presStyleLbl="fgAccFollowNode1" presStyleIdx="5" presStyleCnt="6">
        <dgm:presLayoutVars>
          <dgm:bulletEnabled val="1"/>
        </dgm:presLayoutVars>
      </dgm:prSet>
      <dgm:spPr/>
      <dgm:t>
        <a:bodyPr/>
        <a:lstStyle/>
        <a:p>
          <a:endParaRPr lang="en-GB"/>
        </a:p>
      </dgm:t>
    </dgm:pt>
  </dgm:ptLst>
  <dgm:cxnLst>
    <dgm:cxn modelId="{CE4E42DE-73B0-414D-9043-29339A4C2316}" srcId="{3082FD56-A95F-4978-86DB-77C6EEE9E1B2}" destId="{4226E5FA-6114-4B49-B9F0-75E80D9B1E02}" srcOrd="1" destOrd="0" parTransId="{BC01153A-EA3B-4751-9BC7-5F1F790FCA95}" sibTransId="{EFBD9834-FBBC-4E00-8CB0-D7008853A84A}"/>
    <dgm:cxn modelId="{C54E38D8-8C4E-4C09-8A4D-B71559284CE5}" type="presOf" srcId="{3082FD56-A95F-4978-86DB-77C6EEE9E1B2}" destId="{32060922-355F-4F77-8027-C0ADFFB2E18C}" srcOrd="0" destOrd="0" presId="urn:microsoft.com/office/officeart/2005/8/layout/process4"/>
    <dgm:cxn modelId="{8E2F6652-877F-4FBE-8534-A77870814C0D}" srcId="{3082FD56-A95F-4978-86DB-77C6EEE9E1B2}" destId="{29BDBD23-FFF2-4E17-B7ED-D090AEAEB4F6}" srcOrd="0" destOrd="0" parTransId="{1F468025-7AFB-4F5D-B145-30CEDAE4B9C6}" sibTransId="{B95B5226-38DE-43B0-B916-47598E0AB2D0}"/>
    <dgm:cxn modelId="{3C2DEE88-939E-4815-A0A3-5AF33B1CAB85}" type="presOf" srcId="{9FB1ACA9-2471-4313-9CF6-80B3F799BFA3}" destId="{EE34F13B-63AE-4020-86CB-007147B79C41}" srcOrd="1" destOrd="0" presId="urn:microsoft.com/office/officeart/2005/8/layout/process4"/>
    <dgm:cxn modelId="{B77A7308-3ACB-4E48-94C7-E92B31D87255}" srcId="{9FB1ACA9-2471-4313-9CF6-80B3F799BFA3}" destId="{F56007D8-62A9-47B4-8DDF-291B022D97C3}" srcOrd="0" destOrd="0" parTransId="{CD631B4D-CA5F-4950-ACB0-292B9BB45772}" sibTransId="{0EC88699-8965-447D-A49D-74F21A3D5E50}"/>
    <dgm:cxn modelId="{357E135F-1D5E-4D00-BF4A-7B714901ECF9}" type="presOf" srcId="{29F2FC5C-ECF6-466E-8706-D736C4499140}" destId="{0A9EA913-C7ED-4D64-8078-E56B1BC3DF8F}" srcOrd="1" destOrd="0" presId="urn:microsoft.com/office/officeart/2005/8/layout/process4"/>
    <dgm:cxn modelId="{B9DEFCCB-45E2-4A15-85A5-0E7A87C4AEF9}" srcId="{29F2FC5C-ECF6-466E-8706-D736C4499140}" destId="{D3BD44A3-AA41-4C04-8D50-FA5C9100AA1D}" srcOrd="0" destOrd="0" parTransId="{DE9A79FB-DD25-4F62-9E7D-44C1587E5460}" sibTransId="{75F9A102-394C-43B0-8EC8-1D5C20FF1424}"/>
    <dgm:cxn modelId="{194A5833-A7AB-4AD7-B07A-4E501863D6FE}" type="presOf" srcId="{29BDBD23-FFF2-4E17-B7ED-D090AEAEB4F6}" destId="{7318F1F6-8A5C-4E4A-8489-7BF06F1AE9DD}" srcOrd="0" destOrd="0" presId="urn:microsoft.com/office/officeart/2005/8/layout/process4"/>
    <dgm:cxn modelId="{FD6C120B-8511-4C1C-B335-7CE2370257D9}" type="presOf" srcId="{3082FD56-A95F-4978-86DB-77C6EEE9E1B2}" destId="{CCBEC781-1904-487A-95CE-BA9C2BD35D13}" srcOrd="1" destOrd="0" presId="urn:microsoft.com/office/officeart/2005/8/layout/process4"/>
    <dgm:cxn modelId="{14A4D275-9947-4849-8C30-25DF7FC53A01}" type="presOf" srcId="{D3BD44A3-AA41-4C04-8D50-FA5C9100AA1D}" destId="{02A688AC-E37E-4A72-A359-AFF58DD35B8F}" srcOrd="0" destOrd="0" presId="urn:microsoft.com/office/officeart/2005/8/layout/process4"/>
    <dgm:cxn modelId="{1D499707-1107-4F72-BFD5-CC0D819BA172}" type="presOf" srcId="{29F2FC5C-ECF6-466E-8706-D736C4499140}" destId="{4ED48728-EE94-42C0-AADF-B47FEB0ADC3E}" srcOrd="0" destOrd="0" presId="urn:microsoft.com/office/officeart/2005/8/layout/process4"/>
    <dgm:cxn modelId="{F236CC83-ECCC-4856-8C83-64D3D97B83B9}" srcId="{9AF70EB9-F7B4-4273-A8F3-636D614AD6C1}" destId="{9FB1ACA9-2471-4313-9CF6-80B3F799BFA3}" srcOrd="0" destOrd="0" parTransId="{9A476870-223B-4170-B1B5-DC46E9FFB389}" sibTransId="{9497827A-4770-49E1-9962-255E36ADEF69}"/>
    <dgm:cxn modelId="{15500B17-00DB-4226-B7F1-4F7D303B36AB}" type="presOf" srcId="{F56007D8-62A9-47B4-8DDF-291B022D97C3}" destId="{CEE5FC30-845A-49B7-914A-C247F8625A9F}" srcOrd="0" destOrd="0" presId="urn:microsoft.com/office/officeart/2005/8/layout/process4"/>
    <dgm:cxn modelId="{8CF19EEF-C990-41AB-897D-61EBB30BF0EF}" srcId="{9FB1ACA9-2471-4313-9CF6-80B3F799BFA3}" destId="{E92E59FF-E56A-46AC-9D16-7F66A6E64B90}" srcOrd="1" destOrd="0" parTransId="{63246646-5F82-4536-853D-3B610B700390}" sibTransId="{C6230B40-04C0-4707-8900-DC3090C42ABA}"/>
    <dgm:cxn modelId="{99732962-B956-4CFD-BDCA-155BE371B381}" srcId="{29F2FC5C-ECF6-466E-8706-D736C4499140}" destId="{1D8560AA-838D-4DF2-A112-6E676FE67A1C}" srcOrd="1" destOrd="0" parTransId="{F04193DB-A02A-4318-995E-832DF5410FFA}" sibTransId="{C501DEEF-27DC-4EB5-B92E-51CA5DF8280C}"/>
    <dgm:cxn modelId="{0995655C-1315-4722-B7F6-D48210DEA6B5}" type="presOf" srcId="{9FB1ACA9-2471-4313-9CF6-80B3F799BFA3}" destId="{0FFAD96F-FCD5-420A-8461-EE7A7567B806}" srcOrd="0" destOrd="0" presId="urn:microsoft.com/office/officeart/2005/8/layout/process4"/>
    <dgm:cxn modelId="{64CC0F2B-706F-4C06-8843-E93483DE3CDF}" type="presOf" srcId="{E92E59FF-E56A-46AC-9D16-7F66A6E64B90}" destId="{FBB462F7-74A2-4E0F-9BDB-A4D1F72A0FA4}" srcOrd="0" destOrd="0" presId="urn:microsoft.com/office/officeart/2005/8/layout/process4"/>
    <dgm:cxn modelId="{B8F75802-E184-4401-A9F6-101F8B006248}" type="presOf" srcId="{4226E5FA-6114-4B49-B9F0-75E80D9B1E02}" destId="{E8247AD4-AD67-418E-AD32-F1797A559A28}" srcOrd="0" destOrd="0" presId="urn:microsoft.com/office/officeart/2005/8/layout/process4"/>
    <dgm:cxn modelId="{2B2A0C16-ACCE-4E13-9CF6-F96BBF13E17B}" type="presOf" srcId="{9AF70EB9-F7B4-4273-A8F3-636D614AD6C1}" destId="{E0C996F0-35E3-46D4-A894-D586EB1B96E5}" srcOrd="0" destOrd="0" presId="urn:microsoft.com/office/officeart/2005/8/layout/process4"/>
    <dgm:cxn modelId="{C010C96A-E4B5-440A-A49A-52DD812486B6}" srcId="{9AF70EB9-F7B4-4273-A8F3-636D614AD6C1}" destId="{29F2FC5C-ECF6-466E-8706-D736C4499140}" srcOrd="1" destOrd="0" parTransId="{F951694F-8F93-430B-8F7D-95B3CFF65CA4}" sibTransId="{DFA21B91-3A66-4C30-B25C-1B2A9E06C244}"/>
    <dgm:cxn modelId="{721F4A74-3D6A-48F7-A227-CB6724481CC6}" srcId="{9AF70EB9-F7B4-4273-A8F3-636D614AD6C1}" destId="{3082FD56-A95F-4978-86DB-77C6EEE9E1B2}" srcOrd="2" destOrd="0" parTransId="{2C970043-A257-4D5F-8738-92038BE4F51B}" sibTransId="{6CD6F587-28D3-4495-9DCD-A74F8E8E5C0F}"/>
    <dgm:cxn modelId="{4F59377E-1593-4F80-907C-441DB4F6E168}" type="presOf" srcId="{1D8560AA-838D-4DF2-A112-6E676FE67A1C}" destId="{59EB67B3-34E3-42D1-8CC1-1CF5510B8E6C}" srcOrd="0" destOrd="0" presId="urn:microsoft.com/office/officeart/2005/8/layout/process4"/>
    <dgm:cxn modelId="{7316D313-5256-4882-B0FB-C6A7798645EE}" type="presParOf" srcId="{E0C996F0-35E3-46D4-A894-D586EB1B96E5}" destId="{5D603A49-FED8-4071-98E3-7905F1605751}" srcOrd="0" destOrd="0" presId="urn:microsoft.com/office/officeart/2005/8/layout/process4"/>
    <dgm:cxn modelId="{6EC67D62-2A3B-42FF-B65F-D2AD9894E3D9}" type="presParOf" srcId="{5D603A49-FED8-4071-98E3-7905F1605751}" destId="{32060922-355F-4F77-8027-C0ADFFB2E18C}" srcOrd="0" destOrd="0" presId="urn:microsoft.com/office/officeart/2005/8/layout/process4"/>
    <dgm:cxn modelId="{9DEC5E97-ED0C-4C9C-AC18-E97DD3ECB38D}" type="presParOf" srcId="{5D603A49-FED8-4071-98E3-7905F1605751}" destId="{CCBEC781-1904-487A-95CE-BA9C2BD35D13}" srcOrd="1" destOrd="0" presId="urn:microsoft.com/office/officeart/2005/8/layout/process4"/>
    <dgm:cxn modelId="{E76AC6F1-1FC0-4C2E-BBC6-5A4251A2D5E2}" type="presParOf" srcId="{5D603A49-FED8-4071-98E3-7905F1605751}" destId="{9E93667A-4FB1-4D9C-8E9C-C3988657338A}" srcOrd="2" destOrd="0" presId="urn:microsoft.com/office/officeart/2005/8/layout/process4"/>
    <dgm:cxn modelId="{1642FF86-0286-4C25-B392-A7310EB6AA9A}" type="presParOf" srcId="{9E93667A-4FB1-4D9C-8E9C-C3988657338A}" destId="{7318F1F6-8A5C-4E4A-8489-7BF06F1AE9DD}" srcOrd="0" destOrd="0" presId="urn:microsoft.com/office/officeart/2005/8/layout/process4"/>
    <dgm:cxn modelId="{818BB9DD-CD50-4788-B848-23F18E2F5C99}" type="presParOf" srcId="{9E93667A-4FB1-4D9C-8E9C-C3988657338A}" destId="{E8247AD4-AD67-418E-AD32-F1797A559A28}" srcOrd="1" destOrd="0" presId="urn:microsoft.com/office/officeart/2005/8/layout/process4"/>
    <dgm:cxn modelId="{436965F8-42A2-423D-99D0-596363F9E2CB}" type="presParOf" srcId="{E0C996F0-35E3-46D4-A894-D586EB1B96E5}" destId="{2C367FFA-1379-42B6-A1E6-90E817984ED9}" srcOrd="1" destOrd="0" presId="urn:microsoft.com/office/officeart/2005/8/layout/process4"/>
    <dgm:cxn modelId="{04AECF83-B9A5-4917-A14B-F33370C5D1B0}" type="presParOf" srcId="{E0C996F0-35E3-46D4-A894-D586EB1B96E5}" destId="{B5D43BEA-9DB4-4E3D-A3E8-83BDF70CA348}" srcOrd="2" destOrd="0" presId="urn:microsoft.com/office/officeart/2005/8/layout/process4"/>
    <dgm:cxn modelId="{81DE4A7D-C918-4A8D-9536-4B5D5CB7FB57}" type="presParOf" srcId="{B5D43BEA-9DB4-4E3D-A3E8-83BDF70CA348}" destId="{4ED48728-EE94-42C0-AADF-B47FEB0ADC3E}" srcOrd="0" destOrd="0" presId="urn:microsoft.com/office/officeart/2005/8/layout/process4"/>
    <dgm:cxn modelId="{85D86BCE-872B-4E05-B128-5A2812E8953F}" type="presParOf" srcId="{B5D43BEA-9DB4-4E3D-A3E8-83BDF70CA348}" destId="{0A9EA913-C7ED-4D64-8078-E56B1BC3DF8F}" srcOrd="1" destOrd="0" presId="urn:microsoft.com/office/officeart/2005/8/layout/process4"/>
    <dgm:cxn modelId="{0BE95A8D-180B-4BEC-A98C-6B93C6EAED9A}" type="presParOf" srcId="{B5D43BEA-9DB4-4E3D-A3E8-83BDF70CA348}" destId="{E03C26F0-3642-4E94-9817-20BE8B37E2C4}" srcOrd="2" destOrd="0" presId="urn:microsoft.com/office/officeart/2005/8/layout/process4"/>
    <dgm:cxn modelId="{55FC64A5-B02F-4BF2-A858-830E02A9E1F8}" type="presParOf" srcId="{E03C26F0-3642-4E94-9817-20BE8B37E2C4}" destId="{02A688AC-E37E-4A72-A359-AFF58DD35B8F}" srcOrd="0" destOrd="0" presId="urn:microsoft.com/office/officeart/2005/8/layout/process4"/>
    <dgm:cxn modelId="{EC77601F-13ED-4D73-B290-97E611A0BEC3}" type="presParOf" srcId="{E03C26F0-3642-4E94-9817-20BE8B37E2C4}" destId="{59EB67B3-34E3-42D1-8CC1-1CF5510B8E6C}" srcOrd="1" destOrd="0" presId="urn:microsoft.com/office/officeart/2005/8/layout/process4"/>
    <dgm:cxn modelId="{03A32A41-34A2-424E-9093-CCD51EF351C6}" type="presParOf" srcId="{E0C996F0-35E3-46D4-A894-D586EB1B96E5}" destId="{AAA7CF0F-9295-4850-9AC5-8474D889A05D}" srcOrd="3" destOrd="0" presId="urn:microsoft.com/office/officeart/2005/8/layout/process4"/>
    <dgm:cxn modelId="{080DE4FB-DCEF-481E-BAD7-63BAF268FC97}" type="presParOf" srcId="{E0C996F0-35E3-46D4-A894-D586EB1B96E5}" destId="{52BED2CE-DB0C-4EA1-B0DF-A3EDBCAE29BC}" srcOrd="4" destOrd="0" presId="urn:microsoft.com/office/officeart/2005/8/layout/process4"/>
    <dgm:cxn modelId="{7AC1CD8E-5C40-4ADD-9953-8835EC26FB3C}" type="presParOf" srcId="{52BED2CE-DB0C-4EA1-B0DF-A3EDBCAE29BC}" destId="{0FFAD96F-FCD5-420A-8461-EE7A7567B806}" srcOrd="0" destOrd="0" presId="urn:microsoft.com/office/officeart/2005/8/layout/process4"/>
    <dgm:cxn modelId="{261759AD-B5B9-43A3-AD69-3207E62B3115}" type="presParOf" srcId="{52BED2CE-DB0C-4EA1-B0DF-A3EDBCAE29BC}" destId="{EE34F13B-63AE-4020-86CB-007147B79C41}" srcOrd="1" destOrd="0" presId="urn:microsoft.com/office/officeart/2005/8/layout/process4"/>
    <dgm:cxn modelId="{2EBDCC21-3305-4D36-8948-6E5900216FBC}" type="presParOf" srcId="{52BED2CE-DB0C-4EA1-B0DF-A3EDBCAE29BC}" destId="{76AE8D7A-7DA1-40E9-8C42-3AC7CA3D866D}" srcOrd="2" destOrd="0" presId="urn:microsoft.com/office/officeart/2005/8/layout/process4"/>
    <dgm:cxn modelId="{F2252356-4FF3-4CC5-A3EC-A35FE6DC7EF6}" type="presParOf" srcId="{76AE8D7A-7DA1-40E9-8C42-3AC7CA3D866D}" destId="{CEE5FC30-845A-49B7-914A-C247F8625A9F}" srcOrd="0" destOrd="0" presId="urn:microsoft.com/office/officeart/2005/8/layout/process4"/>
    <dgm:cxn modelId="{1D3AFE2D-B56F-4980-9140-B4A0C4FA99F1}" type="presParOf" srcId="{76AE8D7A-7DA1-40E9-8C42-3AC7CA3D866D}" destId="{FBB462F7-74A2-4E0F-9BDB-A4D1F72A0FA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4_2" csCatId="accent4" phldr="1"/>
      <dgm:spPr/>
      <dgm:t>
        <a:bodyPr/>
        <a:lstStyle/>
        <a:p>
          <a:endParaRPr lang="en-GB"/>
        </a:p>
      </dgm:t>
    </dgm:pt>
    <dgm:pt modelId="{9FB1ACA9-2471-4313-9CF6-80B3F799BFA3}">
      <dgm:prSet phldrT="[Text]" custT="1"/>
      <dgm:spPr>
        <a:solidFill>
          <a:schemeClr val="accent6">
            <a:lumMod val="75000"/>
          </a:schemeClr>
        </a:solidFill>
      </dgm:spPr>
      <dgm:t>
        <a:bodyPr/>
        <a:lstStyle/>
        <a:p>
          <a:endParaRPr lang="en-GB" sz="1400" b="1" dirty="0" smtClean="0"/>
        </a:p>
        <a:p>
          <a:r>
            <a:rPr lang="en-GB" sz="1400" b="1" dirty="0" smtClean="0"/>
            <a:t>Total day trips</a:t>
          </a:r>
        </a:p>
        <a:p>
          <a:r>
            <a:rPr lang="en-GB" sz="1400" b="1" dirty="0" smtClean="0">
              <a:solidFill>
                <a:schemeClr val="tx1"/>
              </a:solidFill>
            </a:rPr>
            <a:t>29,610,000</a:t>
          </a:r>
          <a:endParaRPr lang="en-GB" sz="1400" b="1" dirty="0" smtClean="0">
            <a:solidFill>
              <a:schemeClr val="tx1"/>
            </a:solidFill>
          </a:endParaRPr>
        </a:p>
        <a:p>
          <a:endParaRPr lang="en-GB" sz="1400" b="1" dirty="0"/>
        </a:p>
      </dgm:t>
    </dgm:pt>
    <dgm:pt modelId="{9A476870-223B-4170-B1B5-DC46E9FFB389}" type="parTrans" cxnId="{F236CC83-ECCC-4856-8C83-64D3D97B83B9}">
      <dgm:prSet/>
      <dgm:spPr/>
      <dgm:t>
        <a:bodyPr/>
        <a:lstStyle/>
        <a:p>
          <a:endParaRPr lang="en-GB" sz="1100"/>
        </a:p>
      </dgm:t>
    </dgm:pt>
    <dgm:pt modelId="{9497827A-4770-49E1-9962-255E36ADEF69}" type="sibTrans" cxnId="{F236CC83-ECCC-4856-8C83-64D3D97B83B9}">
      <dgm:prSet/>
      <dgm:spPr/>
      <dgm:t>
        <a:bodyPr/>
        <a:lstStyle/>
        <a:p>
          <a:endParaRPr lang="en-GB" sz="1100"/>
        </a:p>
      </dgm:t>
    </dgm:pt>
    <dgm:pt modelId="{29F2FC5C-ECF6-466E-8706-D736C4499140}">
      <dgm:prSet phldrT="[Text]" custT="1"/>
      <dgm:spPr>
        <a:solidFill>
          <a:schemeClr val="accent6">
            <a:lumMod val="75000"/>
          </a:schemeClr>
        </a:solidFill>
      </dgm:spPr>
      <dgm:t>
        <a:bodyPr/>
        <a:lstStyle/>
        <a:p>
          <a:endParaRPr lang="en-GB" sz="1400" b="1" dirty="0" smtClean="0"/>
        </a:p>
        <a:p>
          <a:r>
            <a:rPr lang="en-GB" sz="1400" b="1" dirty="0" smtClean="0"/>
            <a:t>Total day trip spend</a:t>
          </a:r>
        </a:p>
        <a:p>
          <a:r>
            <a:rPr lang="en-GB" sz="1400" b="1" dirty="0" smtClean="0">
              <a:solidFill>
                <a:schemeClr val="tx1"/>
              </a:solidFill>
            </a:rPr>
            <a:t>£</a:t>
          </a:r>
          <a:r>
            <a:rPr lang="en-GB" sz="1400" b="1" dirty="0" smtClean="0">
              <a:solidFill>
                <a:schemeClr val="tx1"/>
              </a:solidFill>
            </a:rPr>
            <a:t>1,037,300,000</a:t>
          </a:r>
          <a:endParaRPr lang="en-GB" sz="1400" b="1" dirty="0" smtClean="0">
            <a:solidFill>
              <a:schemeClr val="tx1"/>
            </a:solidFill>
          </a:endParaRPr>
        </a:p>
        <a:p>
          <a:endParaRPr lang="en-GB" sz="1400" b="1" dirty="0"/>
        </a:p>
      </dgm:t>
    </dgm:pt>
    <dgm:pt modelId="{F951694F-8F93-430B-8F7D-95B3CFF65CA4}" type="parTrans" cxnId="{C010C96A-E4B5-440A-A49A-52DD812486B6}">
      <dgm:prSet/>
      <dgm:spPr/>
      <dgm:t>
        <a:bodyPr/>
        <a:lstStyle/>
        <a:p>
          <a:endParaRPr lang="en-GB" sz="1100"/>
        </a:p>
      </dgm:t>
    </dgm:pt>
    <dgm:pt modelId="{DFA21B91-3A66-4C30-B25C-1B2A9E06C244}" type="sibTrans" cxnId="{C010C96A-E4B5-440A-A49A-52DD812486B6}">
      <dgm:prSet/>
      <dgm:spPr/>
      <dgm:t>
        <a:bodyPr/>
        <a:lstStyle/>
        <a:p>
          <a:endParaRPr lang="en-GB" sz="1100"/>
        </a:p>
      </dgm:t>
    </dgm:pt>
    <dgm:pt modelId="{E0C996F0-35E3-46D4-A894-D586EB1B96E5}" type="pres">
      <dgm:prSet presAssocID="{9AF70EB9-F7B4-4273-A8F3-636D614AD6C1}" presName="Name0" presStyleCnt="0">
        <dgm:presLayoutVars>
          <dgm:dir/>
          <dgm:animLvl val="lvl"/>
          <dgm:resizeHandles val="exact"/>
        </dgm:presLayoutVars>
      </dgm:prSet>
      <dgm:spPr/>
      <dgm:t>
        <a:bodyPr/>
        <a:lstStyle/>
        <a:p>
          <a:endParaRPr lang="en-GB"/>
        </a:p>
      </dgm:t>
    </dgm:pt>
    <dgm:pt modelId="{07A64A50-736D-4F25-A68D-922A982A4C40}" type="pres">
      <dgm:prSet presAssocID="{29F2FC5C-ECF6-466E-8706-D736C4499140}" presName="boxAndChildren" presStyleCnt="0"/>
      <dgm:spPr/>
    </dgm:pt>
    <dgm:pt modelId="{0794C23B-43E0-406F-BB94-388BD7C952AC}" type="pres">
      <dgm:prSet presAssocID="{29F2FC5C-ECF6-466E-8706-D736C4499140}" presName="parentTextBox" presStyleLbl="node1" presStyleIdx="0" presStyleCnt="2"/>
      <dgm:spPr/>
      <dgm:t>
        <a:bodyPr/>
        <a:lstStyle/>
        <a:p>
          <a:endParaRPr lang="en-GB"/>
        </a:p>
      </dgm:t>
    </dgm:pt>
    <dgm:pt modelId="{AAA7CF0F-9295-4850-9AC5-8474D889A05D}" type="pres">
      <dgm:prSet presAssocID="{9497827A-4770-49E1-9962-255E36ADEF69}" presName="sp" presStyleCnt="0"/>
      <dgm:spPr/>
    </dgm:pt>
    <dgm:pt modelId="{52BED2CE-DB0C-4EA1-B0DF-A3EDBCAE29BC}" type="pres">
      <dgm:prSet presAssocID="{9FB1ACA9-2471-4313-9CF6-80B3F799BFA3}" presName="arrowAndChildren" presStyleCnt="0"/>
      <dgm:spPr/>
    </dgm:pt>
    <dgm:pt modelId="{0FFAD96F-FCD5-420A-8461-EE7A7567B806}" type="pres">
      <dgm:prSet presAssocID="{9FB1ACA9-2471-4313-9CF6-80B3F799BFA3}" presName="parentTextArrow" presStyleLbl="node1" presStyleIdx="1" presStyleCnt="2"/>
      <dgm:spPr/>
      <dgm:t>
        <a:bodyPr/>
        <a:lstStyle/>
        <a:p>
          <a:endParaRPr lang="en-GB"/>
        </a:p>
      </dgm:t>
    </dgm:pt>
  </dgm:ptLst>
  <dgm:cxnLst>
    <dgm:cxn modelId="{C010C96A-E4B5-440A-A49A-52DD812486B6}" srcId="{9AF70EB9-F7B4-4273-A8F3-636D614AD6C1}" destId="{29F2FC5C-ECF6-466E-8706-D736C4499140}" srcOrd="1" destOrd="0" parTransId="{F951694F-8F93-430B-8F7D-95B3CFF65CA4}" sibTransId="{DFA21B91-3A66-4C30-B25C-1B2A9E06C244}"/>
    <dgm:cxn modelId="{043B6776-0972-456C-8776-4644F70B8995}" type="presOf" srcId="{29F2FC5C-ECF6-466E-8706-D736C4499140}" destId="{0794C23B-43E0-406F-BB94-388BD7C952AC}" srcOrd="0" destOrd="0" presId="urn:microsoft.com/office/officeart/2005/8/layout/process4"/>
    <dgm:cxn modelId="{F236CC83-ECCC-4856-8C83-64D3D97B83B9}" srcId="{9AF70EB9-F7B4-4273-A8F3-636D614AD6C1}" destId="{9FB1ACA9-2471-4313-9CF6-80B3F799BFA3}" srcOrd="0" destOrd="0" parTransId="{9A476870-223B-4170-B1B5-DC46E9FFB389}" sibTransId="{9497827A-4770-49E1-9962-255E36ADEF69}"/>
    <dgm:cxn modelId="{61A2F62E-E038-4B02-8B1F-C604E4BA8C2B}" type="presOf" srcId="{9FB1ACA9-2471-4313-9CF6-80B3F799BFA3}" destId="{0FFAD96F-FCD5-420A-8461-EE7A7567B806}" srcOrd="0" destOrd="0" presId="urn:microsoft.com/office/officeart/2005/8/layout/process4"/>
    <dgm:cxn modelId="{B092EA76-C3F0-47D7-9AA4-2097489E8982}" type="presOf" srcId="{9AF70EB9-F7B4-4273-A8F3-636D614AD6C1}" destId="{E0C996F0-35E3-46D4-A894-D586EB1B96E5}" srcOrd="0" destOrd="0" presId="urn:microsoft.com/office/officeart/2005/8/layout/process4"/>
    <dgm:cxn modelId="{4D5EC036-D5D3-4161-8C0D-87B0F7FDC152}" type="presParOf" srcId="{E0C996F0-35E3-46D4-A894-D586EB1B96E5}" destId="{07A64A50-736D-4F25-A68D-922A982A4C40}" srcOrd="0" destOrd="0" presId="urn:microsoft.com/office/officeart/2005/8/layout/process4"/>
    <dgm:cxn modelId="{C0765BAC-7832-442F-ADE5-A36DD81D2EE6}" type="presParOf" srcId="{07A64A50-736D-4F25-A68D-922A982A4C40}" destId="{0794C23B-43E0-406F-BB94-388BD7C952AC}" srcOrd="0" destOrd="0" presId="urn:microsoft.com/office/officeart/2005/8/layout/process4"/>
    <dgm:cxn modelId="{0CE9290C-D4ED-4785-9C88-80E3059662F8}" type="presParOf" srcId="{E0C996F0-35E3-46D4-A894-D586EB1B96E5}" destId="{AAA7CF0F-9295-4850-9AC5-8474D889A05D}" srcOrd="1" destOrd="0" presId="urn:microsoft.com/office/officeart/2005/8/layout/process4"/>
    <dgm:cxn modelId="{A1950AA8-6CC9-4584-9022-6091DC9260FF}" type="presParOf" srcId="{E0C996F0-35E3-46D4-A894-D586EB1B96E5}" destId="{52BED2CE-DB0C-4EA1-B0DF-A3EDBCAE29BC}" srcOrd="2" destOrd="0" presId="urn:microsoft.com/office/officeart/2005/8/layout/process4"/>
    <dgm:cxn modelId="{A8C4443B-A45A-4257-A14B-E82990665538}" type="presParOf" srcId="{52BED2CE-DB0C-4EA1-B0DF-A3EDBCAE29BC}" destId="{0FFAD96F-FCD5-420A-8461-EE7A7567B806}"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6_2" csCatId="accent6" phldr="1"/>
      <dgm:spPr/>
      <dgm:t>
        <a:bodyPr/>
        <a:lstStyle/>
        <a:p>
          <a:endParaRPr lang="en-GB"/>
        </a:p>
      </dgm:t>
    </dgm:pt>
    <dgm:pt modelId="{9FB1ACA9-2471-4313-9CF6-80B3F799BFA3}">
      <dgm:prSet phldrT="[Text]" custT="1"/>
      <dgm:spPr>
        <a:solidFill>
          <a:schemeClr val="tx2">
            <a:lumMod val="60000"/>
            <a:lumOff val="40000"/>
          </a:schemeClr>
        </a:solidFill>
      </dgm:spPr>
      <dgm:t>
        <a:bodyPr/>
        <a:lstStyle/>
        <a:p>
          <a:r>
            <a:rPr lang="en-GB" sz="1400" b="1" dirty="0" smtClean="0"/>
            <a:t>Total staying and day trips</a:t>
          </a:r>
        </a:p>
        <a:p>
          <a:r>
            <a:rPr lang="en-GB" sz="1400" b="1" dirty="0" smtClean="0">
              <a:solidFill>
                <a:schemeClr val="tx1"/>
              </a:solidFill>
            </a:rPr>
            <a:t>35,342,000</a:t>
          </a:r>
          <a:endParaRPr lang="en-GB" sz="1400" b="1" dirty="0" smtClean="0">
            <a:solidFill>
              <a:schemeClr val="tx1"/>
            </a:solidFill>
          </a:endParaRPr>
        </a:p>
        <a:p>
          <a:endParaRPr lang="en-GB" sz="1400" b="1" dirty="0"/>
        </a:p>
      </dgm:t>
    </dgm:pt>
    <dgm:pt modelId="{9A476870-223B-4170-B1B5-DC46E9FFB389}" type="parTrans" cxnId="{F236CC83-ECCC-4856-8C83-64D3D97B83B9}">
      <dgm:prSet/>
      <dgm:spPr/>
      <dgm:t>
        <a:bodyPr/>
        <a:lstStyle/>
        <a:p>
          <a:endParaRPr lang="en-GB" sz="1100"/>
        </a:p>
      </dgm:t>
    </dgm:pt>
    <dgm:pt modelId="{9497827A-4770-49E1-9962-255E36ADEF69}" type="sibTrans" cxnId="{F236CC83-ECCC-4856-8C83-64D3D97B83B9}">
      <dgm:prSet/>
      <dgm:spPr/>
      <dgm:t>
        <a:bodyPr/>
        <a:lstStyle/>
        <a:p>
          <a:endParaRPr lang="en-GB" sz="1100"/>
        </a:p>
      </dgm:t>
    </dgm:pt>
    <dgm:pt modelId="{E0C996F0-35E3-46D4-A894-D586EB1B96E5}" type="pres">
      <dgm:prSet presAssocID="{9AF70EB9-F7B4-4273-A8F3-636D614AD6C1}" presName="Name0" presStyleCnt="0">
        <dgm:presLayoutVars>
          <dgm:dir/>
          <dgm:animLvl val="lvl"/>
          <dgm:resizeHandles val="exact"/>
        </dgm:presLayoutVars>
      </dgm:prSet>
      <dgm:spPr/>
      <dgm:t>
        <a:bodyPr/>
        <a:lstStyle/>
        <a:p>
          <a:endParaRPr lang="en-GB"/>
        </a:p>
      </dgm:t>
    </dgm:pt>
    <dgm:pt modelId="{35B169F4-FD0C-42E0-8728-CA1A900B17F0}" type="pres">
      <dgm:prSet presAssocID="{9FB1ACA9-2471-4313-9CF6-80B3F799BFA3}" presName="boxAndChildren" presStyleCnt="0"/>
      <dgm:spPr/>
    </dgm:pt>
    <dgm:pt modelId="{E4361720-3409-481C-B07C-451EC531715C}" type="pres">
      <dgm:prSet presAssocID="{9FB1ACA9-2471-4313-9CF6-80B3F799BFA3}" presName="parentTextBox" presStyleLbl="node1" presStyleIdx="0" presStyleCnt="1"/>
      <dgm:spPr/>
      <dgm:t>
        <a:bodyPr/>
        <a:lstStyle/>
        <a:p>
          <a:endParaRPr lang="en-GB"/>
        </a:p>
      </dgm:t>
    </dgm:pt>
  </dgm:ptLst>
  <dgm:cxnLst>
    <dgm:cxn modelId="{F236CC83-ECCC-4856-8C83-64D3D97B83B9}" srcId="{9AF70EB9-F7B4-4273-A8F3-636D614AD6C1}" destId="{9FB1ACA9-2471-4313-9CF6-80B3F799BFA3}" srcOrd="0" destOrd="0" parTransId="{9A476870-223B-4170-B1B5-DC46E9FFB389}" sibTransId="{9497827A-4770-49E1-9962-255E36ADEF69}"/>
    <dgm:cxn modelId="{BBA7903D-A1B4-4FC9-AAED-B9D498703FE7}" type="presOf" srcId="{9FB1ACA9-2471-4313-9CF6-80B3F799BFA3}" destId="{E4361720-3409-481C-B07C-451EC531715C}" srcOrd="0" destOrd="0" presId="urn:microsoft.com/office/officeart/2005/8/layout/process4"/>
    <dgm:cxn modelId="{F70B9F39-9723-43B3-AAA7-E0FD2EA621C8}" type="presOf" srcId="{9AF70EB9-F7B4-4273-A8F3-636D614AD6C1}" destId="{E0C996F0-35E3-46D4-A894-D586EB1B96E5}" srcOrd="0" destOrd="0" presId="urn:microsoft.com/office/officeart/2005/8/layout/process4"/>
    <dgm:cxn modelId="{D6697F74-D552-42C7-8A6A-ABFF5903C39C}" type="presParOf" srcId="{E0C996F0-35E3-46D4-A894-D586EB1B96E5}" destId="{35B169F4-FD0C-42E0-8728-CA1A900B17F0}" srcOrd="0" destOrd="0" presId="urn:microsoft.com/office/officeart/2005/8/layout/process4"/>
    <dgm:cxn modelId="{EF33A527-415D-43A0-921C-25C2D2E9E903}" type="presParOf" srcId="{35B169F4-FD0C-42E0-8728-CA1A900B17F0}" destId="{E4361720-3409-481C-B07C-451EC531715C}" srcOrd="0" destOrd="0" presId="urn:microsoft.com/office/officeart/2005/8/layout/process4"/>
  </dgm:cxnLst>
  <dgm:bg>
    <a:solidFill>
      <a:schemeClr val="accent5">
        <a:lumMod val="20000"/>
        <a:lumOff val="80000"/>
      </a:schemeClr>
    </a:solidFill>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AF70EB9-F7B4-4273-A8F3-636D614AD6C1}" type="doc">
      <dgm:prSet loTypeId="urn:microsoft.com/office/officeart/2005/8/layout/process4" loCatId="process" qsTypeId="urn:microsoft.com/office/officeart/2005/8/quickstyle/3d3" qsCatId="3D" csTypeId="urn:microsoft.com/office/officeart/2005/8/colors/accent4_2" csCatId="accent4" phldr="1"/>
      <dgm:spPr/>
      <dgm:t>
        <a:bodyPr/>
        <a:lstStyle/>
        <a:p>
          <a:endParaRPr lang="en-GB"/>
        </a:p>
      </dgm:t>
    </dgm:pt>
    <dgm:pt modelId="{9FB1ACA9-2471-4313-9CF6-80B3F799BFA3}">
      <dgm:prSet phldrT="[Text]" custT="1"/>
      <dgm:spPr>
        <a:solidFill>
          <a:schemeClr val="accent6">
            <a:lumMod val="75000"/>
          </a:schemeClr>
        </a:solidFill>
      </dgm:spPr>
      <dgm:t>
        <a:bodyPr/>
        <a:lstStyle/>
        <a:p>
          <a:endParaRPr lang="en-GB" sz="1400" b="1" dirty="0" smtClean="0"/>
        </a:p>
        <a:p>
          <a:r>
            <a:rPr lang="en-GB" sz="1400" b="1" dirty="0" smtClean="0"/>
            <a:t>Direct employment</a:t>
          </a:r>
        </a:p>
        <a:p>
          <a:r>
            <a:rPr lang="en-GB" sz="1400" b="1" dirty="0" smtClean="0">
              <a:solidFill>
                <a:schemeClr val="tx1"/>
              </a:solidFill>
            </a:rPr>
            <a:t>39,511</a:t>
          </a:r>
          <a:endParaRPr lang="en-GB" sz="1400" b="1" dirty="0" smtClean="0">
            <a:solidFill>
              <a:schemeClr val="tx1"/>
            </a:solidFill>
          </a:endParaRPr>
        </a:p>
        <a:p>
          <a:endParaRPr lang="en-GB" sz="1400" b="1" dirty="0"/>
        </a:p>
      </dgm:t>
    </dgm:pt>
    <dgm:pt modelId="{9A476870-223B-4170-B1B5-DC46E9FFB389}" type="parTrans" cxnId="{F236CC83-ECCC-4856-8C83-64D3D97B83B9}">
      <dgm:prSet/>
      <dgm:spPr/>
      <dgm:t>
        <a:bodyPr/>
        <a:lstStyle/>
        <a:p>
          <a:endParaRPr lang="en-GB" sz="1100" b="1"/>
        </a:p>
      </dgm:t>
    </dgm:pt>
    <dgm:pt modelId="{9497827A-4770-49E1-9962-255E36ADEF69}" type="sibTrans" cxnId="{F236CC83-ECCC-4856-8C83-64D3D97B83B9}">
      <dgm:prSet/>
      <dgm:spPr/>
      <dgm:t>
        <a:bodyPr/>
        <a:lstStyle/>
        <a:p>
          <a:endParaRPr lang="en-GB" sz="1100" b="1"/>
        </a:p>
      </dgm:t>
    </dgm:pt>
    <dgm:pt modelId="{29F2FC5C-ECF6-466E-8706-D736C4499140}">
      <dgm:prSet phldrT="[Text]" custT="1"/>
      <dgm:spPr>
        <a:solidFill>
          <a:schemeClr val="accent6">
            <a:lumMod val="75000"/>
          </a:schemeClr>
        </a:solidFill>
      </dgm:spPr>
      <dgm:t>
        <a:bodyPr/>
        <a:lstStyle/>
        <a:p>
          <a:endParaRPr lang="en-GB" sz="1400" b="1" dirty="0" smtClean="0">
            <a:solidFill>
              <a:schemeClr val="bg1"/>
            </a:solidFill>
          </a:endParaRPr>
        </a:p>
        <a:p>
          <a:r>
            <a:rPr lang="en-GB" sz="1400" b="1" dirty="0" smtClean="0">
              <a:solidFill>
                <a:schemeClr val="bg1"/>
              </a:solidFill>
            </a:rPr>
            <a:t>Indirect employment </a:t>
          </a:r>
        </a:p>
        <a:p>
          <a:r>
            <a:rPr lang="en-GB" sz="1400" b="1" dirty="0" smtClean="0">
              <a:solidFill>
                <a:schemeClr val="tx1"/>
              </a:solidFill>
            </a:rPr>
            <a:t>12,137</a:t>
          </a:r>
          <a:endParaRPr lang="en-GB" sz="1400" b="1" dirty="0" smtClean="0">
            <a:solidFill>
              <a:schemeClr val="tx1"/>
            </a:solidFill>
          </a:endParaRPr>
        </a:p>
        <a:p>
          <a:endParaRPr lang="en-GB" sz="1400" b="1" dirty="0">
            <a:solidFill>
              <a:schemeClr val="bg1"/>
            </a:solidFill>
          </a:endParaRPr>
        </a:p>
      </dgm:t>
    </dgm:pt>
    <dgm:pt modelId="{F951694F-8F93-430B-8F7D-95B3CFF65CA4}" type="parTrans" cxnId="{C010C96A-E4B5-440A-A49A-52DD812486B6}">
      <dgm:prSet/>
      <dgm:spPr/>
      <dgm:t>
        <a:bodyPr/>
        <a:lstStyle/>
        <a:p>
          <a:endParaRPr lang="en-GB" sz="1100" b="1"/>
        </a:p>
      </dgm:t>
    </dgm:pt>
    <dgm:pt modelId="{DFA21B91-3A66-4C30-B25C-1B2A9E06C244}" type="sibTrans" cxnId="{C010C96A-E4B5-440A-A49A-52DD812486B6}">
      <dgm:prSet/>
      <dgm:spPr/>
      <dgm:t>
        <a:bodyPr/>
        <a:lstStyle/>
        <a:p>
          <a:endParaRPr lang="en-GB" sz="1100" b="1"/>
        </a:p>
      </dgm:t>
    </dgm:pt>
    <dgm:pt modelId="{3082FD56-A95F-4978-86DB-77C6EEE9E1B2}">
      <dgm:prSet phldrT="[Text]" custT="1"/>
      <dgm:spPr>
        <a:solidFill>
          <a:schemeClr val="accent6">
            <a:lumMod val="75000"/>
          </a:schemeClr>
        </a:solidFill>
      </dgm:spPr>
      <dgm:t>
        <a:bodyPr/>
        <a:lstStyle/>
        <a:p>
          <a:endParaRPr lang="en-GB" sz="1400" b="1" dirty="0" smtClean="0">
            <a:solidFill>
              <a:schemeClr val="bg1"/>
            </a:solidFill>
          </a:endParaRPr>
        </a:p>
        <a:p>
          <a:r>
            <a:rPr lang="en-GB" sz="1400" b="1" dirty="0" smtClean="0">
              <a:solidFill>
                <a:schemeClr val="bg1"/>
              </a:solidFill>
            </a:rPr>
            <a:t>Induced employment</a:t>
          </a:r>
        </a:p>
        <a:p>
          <a:r>
            <a:rPr lang="en-GB" sz="1400" b="1" dirty="0" smtClean="0">
              <a:solidFill>
                <a:schemeClr val="tx1"/>
              </a:solidFill>
            </a:rPr>
            <a:t>8,596</a:t>
          </a:r>
          <a:endParaRPr lang="en-GB" sz="1400" b="1" dirty="0" smtClean="0">
            <a:solidFill>
              <a:schemeClr val="tx1"/>
            </a:solidFill>
          </a:endParaRPr>
        </a:p>
        <a:p>
          <a:endParaRPr lang="en-GB" sz="1400" b="1" dirty="0">
            <a:solidFill>
              <a:schemeClr val="bg1"/>
            </a:solidFill>
          </a:endParaRPr>
        </a:p>
      </dgm:t>
    </dgm:pt>
    <dgm:pt modelId="{2C970043-A257-4D5F-8738-92038BE4F51B}" type="parTrans" cxnId="{721F4A74-3D6A-48F7-A227-CB6724481CC6}">
      <dgm:prSet/>
      <dgm:spPr/>
      <dgm:t>
        <a:bodyPr/>
        <a:lstStyle/>
        <a:p>
          <a:endParaRPr lang="en-GB" sz="1100" b="1"/>
        </a:p>
      </dgm:t>
    </dgm:pt>
    <dgm:pt modelId="{6CD6F587-28D3-4495-9DCD-A74F8E8E5C0F}" type="sibTrans" cxnId="{721F4A74-3D6A-48F7-A227-CB6724481CC6}">
      <dgm:prSet/>
      <dgm:spPr/>
      <dgm:t>
        <a:bodyPr/>
        <a:lstStyle/>
        <a:p>
          <a:endParaRPr lang="en-GB" sz="1100" b="1"/>
        </a:p>
      </dgm:t>
    </dgm:pt>
    <dgm:pt modelId="{E0C996F0-35E3-46D4-A894-D586EB1B96E5}" type="pres">
      <dgm:prSet presAssocID="{9AF70EB9-F7B4-4273-A8F3-636D614AD6C1}" presName="Name0" presStyleCnt="0">
        <dgm:presLayoutVars>
          <dgm:dir/>
          <dgm:animLvl val="lvl"/>
          <dgm:resizeHandles val="exact"/>
        </dgm:presLayoutVars>
      </dgm:prSet>
      <dgm:spPr/>
      <dgm:t>
        <a:bodyPr/>
        <a:lstStyle/>
        <a:p>
          <a:endParaRPr lang="en-GB"/>
        </a:p>
      </dgm:t>
    </dgm:pt>
    <dgm:pt modelId="{5D603A49-FED8-4071-98E3-7905F1605751}" type="pres">
      <dgm:prSet presAssocID="{3082FD56-A95F-4978-86DB-77C6EEE9E1B2}" presName="boxAndChildren" presStyleCnt="0"/>
      <dgm:spPr/>
    </dgm:pt>
    <dgm:pt modelId="{32060922-355F-4F77-8027-C0ADFFB2E18C}" type="pres">
      <dgm:prSet presAssocID="{3082FD56-A95F-4978-86DB-77C6EEE9E1B2}" presName="parentTextBox" presStyleLbl="node1" presStyleIdx="0" presStyleCnt="3"/>
      <dgm:spPr/>
      <dgm:t>
        <a:bodyPr/>
        <a:lstStyle/>
        <a:p>
          <a:endParaRPr lang="en-GB"/>
        </a:p>
      </dgm:t>
    </dgm:pt>
    <dgm:pt modelId="{2C367FFA-1379-42B6-A1E6-90E817984ED9}" type="pres">
      <dgm:prSet presAssocID="{DFA21B91-3A66-4C30-B25C-1B2A9E06C244}" presName="sp" presStyleCnt="0"/>
      <dgm:spPr/>
    </dgm:pt>
    <dgm:pt modelId="{B5D43BEA-9DB4-4E3D-A3E8-83BDF70CA348}" type="pres">
      <dgm:prSet presAssocID="{29F2FC5C-ECF6-466E-8706-D736C4499140}" presName="arrowAndChildren" presStyleCnt="0"/>
      <dgm:spPr/>
    </dgm:pt>
    <dgm:pt modelId="{4ED48728-EE94-42C0-AADF-B47FEB0ADC3E}" type="pres">
      <dgm:prSet presAssocID="{29F2FC5C-ECF6-466E-8706-D736C4499140}" presName="parentTextArrow" presStyleLbl="node1" presStyleIdx="1" presStyleCnt="3"/>
      <dgm:spPr/>
      <dgm:t>
        <a:bodyPr/>
        <a:lstStyle/>
        <a:p>
          <a:endParaRPr lang="en-GB"/>
        </a:p>
      </dgm:t>
    </dgm:pt>
    <dgm:pt modelId="{AAA7CF0F-9295-4850-9AC5-8474D889A05D}" type="pres">
      <dgm:prSet presAssocID="{9497827A-4770-49E1-9962-255E36ADEF69}" presName="sp" presStyleCnt="0"/>
      <dgm:spPr/>
    </dgm:pt>
    <dgm:pt modelId="{52BED2CE-DB0C-4EA1-B0DF-A3EDBCAE29BC}" type="pres">
      <dgm:prSet presAssocID="{9FB1ACA9-2471-4313-9CF6-80B3F799BFA3}" presName="arrowAndChildren" presStyleCnt="0"/>
      <dgm:spPr/>
    </dgm:pt>
    <dgm:pt modelId="{0FFAD96F-FCD5-420A-8461-EE7A7567B806}" type="pres">
      <dgm:prSet presAssocID="{9FB1ACA9-2471-4313-9CF6-80B3F799BFA3}" presName="parentTextArrow" presStyleLbl="node1" presStyleIdx="2" presStyleCnt="3"/>
      <dgm:spPr/>
      <dgm:t>
        <a:bodyPr/>
        <a:lstStyle/>
        <a:p>
          <a:endParaRPr lang="en-GB"/>
        </a:p>
      </dgm:t>
    </dgm:pt>
  </dgm:ptLst>
  <dgm:cxnLst>
    <dgm:cxn modelId="{C010C96A-E4B5-440A-A49A-52DD812486B6}" srcId="{9AF70EB9-F7B4-4273-A8F3-636D614AD6C1}" destId="{29F2FC5C-ECF6-466E-8706-D736C4499140}" srcOrd="1" destOrd="0" parTransId="{F951694F-8F93-430B-8F7D-95B3CFF65CA4}" sibTransId="{DFA21B91-3A66-4C30-B25C-1B2A9E06C244}"/>
    <dgm:cxn modelId="{97DA26C8-73B5-4BDA-AFE4-7AA4F891D026}" type="presOf" srcId="{9FB1ACA9-2471-4313-9CF6-80B3F799BFA3}" destId="{0FFAD96F-FCD5-420A-8461-EE7A7567B806}" srcOrd="0" destOrd="0" presId="urn:microsoft.com/office/officeart/2005/8/layout/process4"/>
    <dgm:cxn modelId="{13CB79B6-B6CC-4E29-9721-F28CFC3312E7}" type="presOf" srcId="{3082FD56-A95F-4978-86DB-77C6EEE9E1B2}" destId="{32060922-355F-4F77-8027-C0ADFFB2E18C}" srcOrd="0" destOrd="0" presId="urn:microsoft.com/office/officeart/2005/8/layout/process4"/>
    <dgm:cxn modelId="{721F4A74-3D6A-48F7-A227-CB6724481CC6}" srcId="{9AF70EB9-F7B4-4273-A8F3-636D614AD6C1}" destId="{3082FD56-A95F-4978-86DB-77C6EEE9E1B2}" srcOrd="2" destOrd="0" parTransId="{2C970043-A257-4D5F-8738-92038BE4F51B}" sibTransId="{6CD6F587-28D3-4495-9DCD-A74F8E8E5C0F}"/>
    <dgm:cxn modelId="{F236CC83-ECCC-4856-8C83-64D3D97B83B9}" srcId="{9AF70EB9-F7B4-4273-A8F3-636D614AD6C1}" destId="{9FB1ACA9-2471-4313-9CF6-80B3F799BFA3}" srcOrd="0" destOrd="0" parTransId="{9A476870-223B-4170-B1B5-DC46E9FFB389}" sibTransId="{9497827A-4770-49E1-9962-255E36ADEF69}"/>
    <dgm:cxn modelId="{9E22A1F2-C50A-437C-8564-CD5BF53EE3AA}" type="presOf" srcId="{9AF70EB9-F7B4-4273-A8F3-636D614AD6C1}" destId="{E0C996F0-35E3-46D4-A894-D586EB1B96E5}" srcOrd="0" destOrd="0" presId="urn:microsoft.com/office/officeart/2005/8/layout/process4"/>
    <dgm:cxn modelId="{F53428AF-B415-460E-8AC4-B7B450D89105}" type="presOf" srcId="{29F2FC5C-ECF6-466E-8706-D736C4499140}" destId="{4ED48728-EE94-42C0-AADF-B47FEB0ADC3E}" srcOrd="0" destOrd="0" presId="urn:microsoft.com/office/officeart/2005/8/layout/process4"/>
    <dgm:cxn modelId="{651014C6-2086-485F-AFDC-8A35C80B771F}" type="presParOf" srcId="{E0C996F0-35E3-46D4-A894-D586EB1B96E5}" destId="{5D603A49-FED8-4071-98E3-7905F1605751}" srcOrd="0" destOrd="0" presId="urn:microsoft.com/office/officeart/2005/8/layout/process4"/>
    <dgm:cxn modelId="{8CE0B7AF-6A2E-4674-A109-3023BD03004A}" type="presParOf" srcId="{5D603A49-FED8-4071-98E3-7905F1605751}" destId="{32060922-355F-4F77-8027-C0ADFFB2E18C}" srcOrd="0" destOrd="0" presId="urn:microsoft.com/office/officeart/2005/8/layout/process4"/>
    <dgm:cxn modelId="{012B627E-8EFC-4235-A385-C1F80FFD5E16}" type="presParOf" srcId="{E0C996F0-35E3-46D4-A894-D586EB1B96E5}" destId="{2C367FFA-1379-42B6-A1E6-90E817984ED9}" srcOrd="1" destOrd="0" presId="urn:microsoft.com/office/officeart/2005/8/layout/process4"/>
    <dgm:cxn modelId="{1DE4B73E-CE9F-4185-8B05-74506AAF1B00}" type="presParOf" srcId="{E0C996F0-35E3-46D4-A894-D586EB1B96E5}" destId="{B5D43BEA-9DB4-4E3D-A3E8-83BDF70CA348}" srcOrd="2" destOrd="0" presId="urn:microsoft.com/office/officeart/2005/8/layout/process4"/>
    <dgm:cxn modelId="{0CA6FB8C-53E1-43A3-8584-E89385C38F49}" type="presParOf" srcId="{B5D43BEA-9DB4-4E3D-A3E8-83BDF70CA348}" destId="{4ED48728-EE94-42C0-AADF-B47FEB0ADC3E}" srcOrd="0" destOrd="0" presId="urn:microsoft.com/office/officeart/2005/8/layout/process4"/>
    <dgm:cxn modelId="{A28E1942-5D11-4B67-90C2-54B2C546EFFC}" type="presParOf" srcId="{E0C996F0-35E3-46D4-A894-D586EB1B96E5}" destId="{AAA7CF0F-9295-4850-9AC5-8474D889A05D}" srcOrd="3" destOrd="0" presId="urn:microsoft.com/office/officeart/2005/8/layout/process4"/>
    <dgm:cxn modelId="{1CB8A26D-096C-43C6-A0CA-CB5E6F844659}" type="presParOf" srcId="{E0C996F0-35E3-46D4-A894-D586EB1B96E5}" destId="{52BED2CE-DB0C-4EA1-B0DF-A3EDBCAE29BC}" srcOrd="4" destOrd="0" presId="urn:microsoft.com/office/officeart/2005/8/layout/process4"/>
    <dgm:cxn modelId="{3011197A-3355-4C5C-A031-80DF812F5D68}" type="presParOf" srcId="{52BED2CE-DB0C-4EA1-B0DF-A3EDBCAE29BC}" destId="{0FFAD96F-FCD5-420A-8461-EE7A7567B806}" srcOrd="0" destOrd="0" presId="urn:microsoft.com/office/officeart/2005/8/layout/process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756A20-75BB-43F3-BD97-CF83DC2B1591}" type="doc">
      <dgm:prSet loTypeId="urn:microsoft.com/office/officeart/2005/8/layout/vList4" loCatId="list" qsTypeId="urn:microsoft.com/office/officeart/2005/8/quickstyle/simple1" qsCatId="simple" csTypeId="urn:microsoft.com/office/officeart/2005/8/colors/accent4_2" csCatId="accent4" phldr="1"/>
      <dgm:spPr/>
      <dgm:t>
        <a:bodyPr/>
        <a:lstStyle/>
        <a:p>
          <a:endParaRPr lang="en-GB"/>
        </a:p>
      </dgm:t>
    </dgm:pt>
    <dgm:pt modelId="{FF9BA5F7-03F0-4E5D-B18A-DB63EDE739A8}">
      <dgm:prSet phldrT="[Text]"/>
      <dgm:spPr>
        <a:solidFill>
          <a:schemeClr val="accent6">
            <a:lumMod val="75000"/>
          </a:schemeClr>
        </a:solidFill>
        <a:ln>
          <a:solidFill>
            <a:schemeClr val="accent6">
              <a:lumMod val="75000"/>
            </a:schemeClr>
          </a:solidFill>
        </a:ln>
      </dgm:spPr>
      <dgm:t>
        <a:bodyPr/>
        <a:lstStyle/>
        <a:p>
          <a:r>
            <a:rPr lang="en-GB" dirty="0" smtClean="0"/>
            <a:t>Accommodation</a:t>
          </a:r>
          <a:endParaRPr lang="en-GB" dirty="0"/>
        </a:p>
      </dgm:t>
    </dgm:pt>
    <dgm:pt modelId="{36D60A10-2957-489B-91D8-B94BA8180927}" type="parTrans" cxnId="{62762DA7-79B2-4E7A-8AE8-F8B02878CD8A}">
      <dgm:prSet/>
      <dgm:spPr/>
      <dgm:t>
        <a:bodyPr/>
        <a:lstStyle/>
        <a:p>
          <a:endParaRPr lang="en-GB"/>
        </a:p>
      </dgm:t>
    </dgm:pt>
    <dgm:pt modelId="{AA1EA02A-8BDF-41D6-B432-14A6962E5088}" type="sibTrans" cxnId="{62762DA7-79B2-4E7A-8AE8-F8B02878CD8A}">
      <dgm:prSet/>
      <dgm:spPr/>
      <dgm:t>
        <a:bodyPr/>
        <a:lstStyle/>
        <a:p>
          <a:endParaRPr lang="en-GB"/>
        </a:p>
      </dgm:t>
    </dgm:pt>
    <dgm:pt modelId="{2E254D90-2D50-4CF5-A305-AAA097A8AA54}">
      <dgm:prSet phldrT="[Tex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a:t>
          </a:r>
          <a:r>
            <a:rPr lang="en-GB" b="0" i="0" u="none" dirty="0" smtClean="0"/>
            <a:t>438,729,000</a:t>
          </a:r>
          <a:r>
            <a:rPr lang="en-GB" dirty="0" smtClean="0"/>
            <a:t>	</a:t>
          </a:r>
          <a:endParaRPr lang="en-GB" dirty="0"/>
        </a:p>
      </dgm:t>
    </dgm:pt>
    <dgm:pt modelId="{4C3DE5D9-0724-4C0F-A134-6B270261B7CF}" type="parTrans" cxnId="{1047B3E0-B4CC-46A1-BBE8-6828159C145F}">
      <dgm:prSet/>
      <dgm:spPr/>
      <dgm:t>
        <a:bodyPr/>
        <a:lstStyle/>
        <a:p>
          <a:endParaRPr lang="en-GB"/>
        </a:p>
      </dgm:t>
    </dgm:pt>
    <dgm:pt modelId="{7ED2C459-1A82-4EA5-81D7-872049CF1B5C}" type="sibTrans" cxnId="{1047B3E0-B4CC-46A1-BBE8-6828159C145F}">
      <dgm:prSet/>
      <dgm:spPr/>
      <dgm:t>
        <a:bodyPr/>
        <a:lstStyle/>
        <a:p>
          <a:endParaRPr lang="en-GB"/>
        </a:p>
      </dgm:t>
    </dgm:pt>
    <dgm:pt modelId="{C0A94DBB-217D-4142-9956-C9EAFB338430}">
      <dgm:prSet phldrT="[Tex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a:t>
          </a:r>
          <a:r>
            <a:rPr lang="en-GB" b="0" i="0" u="none" dirty="0" smtClean="0"/>
            <a:t>55,254,000</a:t>
          </a:r>
          <a:endParaRPr lang="en-GB" dirty="0"/>
        </a:p>
      </dgm:t>
    </dgm:pt>
    <dgm:pt modelId="{05587F60-2F1F-44D8-A4A3-C7686BDEE541}" type="parTrans" cxnId="{E45A0638-2DDE-44DC-A8C3-9D9820A0EB50}">
      <dgm:prSet/>
      <dgm:spPr/>
      <dgm:t>
        <a:bodyPr/>
        <a:lstStyle/>
        <a:p>
          <a:endParaRPr lang="en-GB"/>
        </a:p>
      </dgm:t>
    </dgm:pt>
    <dgm:pt modelId="{73269638-E285-44B2-9D2C-5D95903C813E}" type="sibTrans" cxnId="{E45A0638-2DDE-44DC-A8C3-9D9820A0EB50}">
      <dgm:prSet/>
      <dgm:spPr/>
      <dgm:t>
        <a:bodyPr/>
        <a:lstStyle/>
        <a:p>
          <a:endParaRPr lang="en-GB"/>
        </a:p>
      </dgm:t>
    </dgm:pt>
    <dgm:pt modelId="{92AC7E8E-FE18-4BFE-9C49-AF059B947B17}">
      <dgm:prSet phldrT="[Text]"/>
      <dgm:spPr>
        <a:solidFill>
          <a:schemeClr val="accent6">
            <a:lumMod val="75000"/>
          </a:schemeClr>
        </a:solidFill>
        <a:ln>
          <a:solidFill>
            <a:schemeClr val="accent6">
              <a:lumMod val="75000"/>
            </a:schemeClr>
          </a:solidFill>
        </a:ln>
      </dgm:spPr>
      <dgm:t>
        <a:bodyPr/>
        <a:lstStyle/>
        <a:p>
          <a:r>
            <a:rPr lang="en-GB" dirty="0" smtClean="0"/>
            <a:t>Shopping</a:t>
          </a:r>
          <a:endParaRPr lang="en-GB" dirty="0"/>
        </a:p>
      </dgm:t>
    </dgm:pt>
    <dgm:pt modelId="{1E081BF9-2386-427C-BFF4-4F0626AD0397}" type="parTrans" cxnId="{2EFD0475-C68F-4ABE-99F1-E33781C13EBA}">
      <dgm:prSet/>
      <dgm:spPr/>
      <dgm:t>
        <a:bodyPr/>
        <a:lstStyle/>
        <a:p>
          <a:endParaRPr lang="en-GB"/>
        </a:p>
      </dgm:t>
    </dgm:pt>
    <dgm:pt modelId="{3C93B4C8-3DD6-4F76-AA34-DB900A516852}" type="sibTrans" cxnId="{2EFD0475-C68F-4ABE-99F1-E33781C13EBA}">
      <dgm:prSet/>
      <dgm:spPr/>
      <dgm:t>
        <a:bodyPr/>
        <a:lstStyle/>
        <a:p>
          <a:endParaRPr lang="en-GB"/>
        </a:p>
      </dgm:t>
    </dgm:pt>
    <dgm:pt modelId="{94525BBE-D395-4186-8B8D-AC43FA0A5775}">
      <dgm:prSet phldrT="[Tex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a:t>
          </a:r>
          <a:r>
            <a:rPr lang="en-GB" b="0" i="0" u="none" dirty="0" smtClean="0"/>
            <a:t>151,901,000</a:t>
          </a:r>
          <a:endParaRPr lang="en-GB" dirty="0"/>
        </a:p>
      </dgm:t>
    </dgm:pt>
    <dgm:pt modelId="{7ADC2D1E-9234-49F7-A831-59B2D9FCF892}" type="parTrans" cxnId="{6C492570-5FB8-449F-B752-9BB782549AB3}">
      <dgm:prSet/>
      <dgm:spPr/>
      <dgm:t>
        <a:bodyPr/>
        <a:lstStyle/>
        <a:p>
          <a:endParaRPr lang="en-GB"/>
        </a:p>
      </dgm:t>
    </dgm:pt>
    <dgm:pt modelId="{6558EEC1-51EE-4A85-A133-6D9F3FC0FBBE}" type="sibTrans" cxnId="{6C492570-5FB8-449F-B752-9BB782549AB3}">
      <dgm:prSet/>
      <dgm:spPr/>
      <dgm:t>
        <a:bodyPr/>
        <a:lstStyle/>
        <a:p>
          <a:endParaRPr lang="en-GB"/>
        </a:p>
      </dgm:t>
    </dgm:pt>
    <dgm:pt modelId="{6276EDEE-A00E-49DB-B1DD-6AE18492F4E5}">
      <dgm:prSet phldrT="[Tex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a:t>
          </a:r>
          <a:r>
            <a:rPr lang="en-GB" b="0" i="0" u="none" dirty="0" smtClean="0"/>
            <a:t>58,094,000</a:t>
          </a:r>
          <a:endParaRPr lang="en-GB" dirty="0"/>
        </a:p>
      </dgm:t>
    </dgm:pt>
    <dgm:pt modelId="{D973792A-B284-4475-AA17-CBE4CEED6F8D}" type="parTrans" cxnId="{ACB0E45A-E3F4-44CA-91BC-E990A7F7A9A2}">
      <dgm:prSet/>
      <dgm:spPr/>
      <dgm:t>
        <a:bodyPr/>
        <a:lstStyle/>
        <a:p>
          <a:endParaRPr lang="en-GB"/>
        </a:p>
      </dgm:t>
    </dgm:pt>
    <dgm:pt modelId="{63AD8DDD-2808-4F94-9822-D56E1C026E53}" type="sibTrans" cxnId="{ACB0E45A-E3F4-44CA-91BC-E990A7F7A9A2}">
      <dgm:prSet/>
      <dgm:spPr/>
      <dgm:t>
        <a:bodyPr/>
        <a:lstStyle/>
        <a:p>
          <a:endParaRPr lang="en-GB"/>
        </a:p>
      </dgm:t>
    </dgm:pt>
    <dgm:pt modelId="{52852C69-A92A-426A-9A76-5BD2D6000253}">
      <dgm:prSet phldrT="[Text]"/>
      <dgm:spPr>
        <a:solidFill>
          <a:schemeClr val="accent6">
            <a:lumMod val="75000"/>
          </a:schemeClr>
        </a:solidFill>
        <a:ln>
          <a:solidFill>
            <a:schemeClr val="accent6">
              <a:lumMod val="75000"/>
            </a:schemeClr>
          </a:solidFill>
        </a:ln>
      </dgm:spPr>
      <dgm:t>
        <a:bodyPr/>
        <a:lstStyle/>
        <a:p>
          <a:r>
            <a:rPr lang="en-GB" dirty="0" smtClean="0"/>
            <a:t>Food &amp; drink</a:t>
          </a:r>
          <a:endParaRPr lang="en-GB" dirty="0"/>
        </a:p>
      </dgm:t>
    </dgm:pt>
    <dgm:pt modelId="{EA5FE6BF-9CD4-486B-B88B-C575A2EB35AD}" type="parTrans" cxnId="{935D591B-C7BC-49FC-A1A4-641C32075EFF}">
      <dgm:prSet/>
      <dgm:spPr/>
      <dgm:t>
        <a:bodyPr/>
        <a:lstStyle/>
        <a:p>
          <a:endParaRPr lang="en-GB"/>
        </a:p>
      </dgm:t>
    </dgm:pt>
    <dgm:pt modelId="{D0EF8065-0784-4108-8732-C645597E9DC7}" type="sibTrans" cxnId="{935D591B-C7BC-49FC-A1A4-641C32075EFF}">
      <dgm:prSet/>
      <dgm:spPr/>
      <dgm:t>
        <a:bodyPr/>
        <a:lstStyle/>
        <a:p>
          <a:endParaRPr lang="en-GB"/>
        </a:p>
      </dgm:t>
    </dgm:pt>
    <dgm:pt modelId="{9F1B9E42-74FF-4C8B-93AA-67E8379C4BB8}">
      <dgm:prSet phldrT="[Tex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a:t>
          </a:r>
          <a:r>
            <a:rPr lang="en-GB" b="0" i="0" u="none" dirty="0" smtClean="0"/>
            <a:t>263,974,000</a:t>
          </a:r>
          <a:endParaRPr lang="en-GB" dirty="0"/>
        </a:p>
      </dgm:t>
    </dgm:pt>
    <dgm:pt modelId="{A405DBE7-A133-4F57-A458-8E38CA109C5D}" type="parTrans" cxnId="{DFA31F93-7641-4325-BABB-B511BC69E28D}">
      <dgm:prSet/>
      <dgm:spPr/>
      <dgm:t>
        <a:bodyPr/>
        <a:lstStyle/>
        <a:p>
          <a:endParaRPr lang="en-GB"/>
        </a:p>
      </dgm:t>
    </dgm:pt>
    <dgm:pt modelId="{A4845C0C-2F81-433B-AE0C-F113F9075BE7}" type="sibTrans" cxnId="{DFA31F93-7641-4325-BABB-B511BC69E28D}">
      <dgm:prSet/>
      <dgm:spPr/>
      <dgm:t>
        <a:bodyPr/>
        <a:lstStyle/>
        <a:p>
          <a:endParaRPr lang="en-GB"/>
        </a:p>
      </dgm:t>
    </dgm:pt>
    <dgm:pt modelId="{664621DA-54CE-44A5-90F5-39A0A8D86CCC}">
      <dgm:prSet phldrT="[Tex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dirty="0" smtClean="0"/>
            <a:t>43,986</a:t>
          </a:r>
          <a:r>
            <a:rPr lang="en-GB" b="0" i="0" u="none" dirty="0" smtClean="0"/>
            <a:t>,000</a:t>
          </a:r>
          <a:endParaRPr lang="en-GB" dirty="0"/>
        </a:p>
      </dgm:t>
    </dgm:pt>
    <dgm:pt modelId="{B645A75F-B0F5-4525-A393-A6178A1967EE}" type="parTrans" cxnId="{4D91C3AD-5E5A-4D7E-A490-75D6D18FB62C}">
      <dgm:prSet/>
      <dgm:spPr/>
      <dgm:t>
        <a:bodyPr/>
        <a:lstStyle/>
        <a:p>
          <a:endParaRPr lang="en-GB"/>
        </a:p>
      </dgm:t>
    </dgm:pt>
    <dgm:pt modelId="{0F2B240E-7AC3-499A-ADC9-84963F25DC83}" type="sibTrans" cxnId="{4D91C3AD-5E5A-4D7E-A490-75D6D18FB62C}">
      <dgm:prSet/>
      <dgm:spPr/>
      <dgm:t>
        <a:bodyPr/>
        <a:lstStyle/>
        <a:p>
          <a:endParaRPr lang="en-GB"/>
        </a:p>
      </dgm:t>
    </dgm:pt>
    <dgm:pt modelId="{BEB0E4BC-2D3D-41EF-A180-DF89DB15CB55}">
      <dgm:prSet/>
      <dgm:spPr>
        <a:solidFill>
          <a:schemeClr val="accent6">
            <a:lumMod val="75000"/>
          </a:schemeClr>
        </a:solidFill>
        <a:ln>
          <a:solidFill>
            <a:schemeClr val="accent6">
              <a:lumMod val="75000"/>
            </a:schemeClr>
          </a:solidFill>
        </a:ln>
      </dgm:spPr>
      <dgm:t>
        <a:bodyPr/>
        <a:lstStyle/>
        <a:p>
          <a:r>
            <a:rPr lang="en-GB" dirty="0" smtClean="0"/>
            <a:t>Attractions/entertainment</a:t>
          </a:r>
          <a:endParaRPr lang="en-GB" dirty="0"/>
        </a:p>
      </dgm:t>
    </dgm:pt>
    <dgm:pt modelId="{AFA09A4E-33B8-4C0E-A277-DA230D184FC3}" type="parTrans" cxnId="{6E285C94-90FF-4016-9AD8-E9BBC9F01D75}">
      <dgm:prSet/>
      <dgm:spPr/>
      <dgm:t>
        <a:bodyPr/>
        <a:lstStyle/>
        <a:p>
          <a:endParaRPr lang="en-GB"/>
        </a:p>
      </dgm:t>
    </dgm:pt>
    <dgm:pt modelId="{396F7466-A8E1-4C15-B217-2C6F14F2785F}" type="sibTrans" cxnId="{6E285C94-90FF-4016-9AD8-E9BBC9F01D75}">
      <dgm:prSet/>
      <dgm:spPr/>
      <dgm:t>
        <a:bodyPr/>
        <a:lstStyle/>
        <a:p>
          <a:endParaRPr lang="en-GB"/>
        </a:p>
      </dgm:t>
    </dgm:pt>
    <dgm:pt modelId="{4BB18214-6A13-48FF-AD22-A0840E35B631}">
      <dgm:prSe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a:t>
          </a:r>
          <a:r>
            <a:rPr lang="en-GB" b="0" i="0" u="none" dirty="0" smtClean="0"/>
            <a:t>130,069,000</a:t>
          </a:r>
          <a:endParaRPr lang="en-GB" dirty="0"/>
        </a:p>
      </dgm:t>
    </dgm:pt>
    <dgm:pt modelId="{7A1E00C9-CA9C-4D1D-9432-8794AA536E2B}" type="parTrans" cxnId="{57238123-F567-45B5-90A9-35ED34EDC15A}">
      <dgm:prSet/>
      <dgm:spPr/>
      <dgm:t>
        <a:bodyPr/>
        <a:lstStyle/>
        <a:p>
          <a:endParaRPr lang="en-GB"/>
        </a:p>
      </dgm:t>
    </dgm:pt>
    <dgm:pt modelId="{863BEB06-E9F5-430C-9394-ABAAF30D45BB}" type="sibTrans" cxnId="{57238123-F567-45B5-90A9-35ED34EDC15A}">
      <dgm:prSet/>
      <dgm:spPr/>
      <dgm:t>
        <a:bodyPr/>
        <a:lstStyle/>
        <a:p>
          <a:endParaRPr lang="en-GB"/>
        </a:p>
      </dgm:t>
    </dgm:pt>
    <dgm:pt modelId="{D3B15B0B-20E6-4579-92A5-C294C39A2F4D}">
      <dgm:prSe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a:t>
          </a:r>
          <a:r>
            <a:rPr lang="en-GB" b="0" i="0" u="none" dirty="0" smtClean="0"/>
            <a:t>21,069,000</a:t>
          </a:r>
          <a:endParaRPr lang="en-GB" dirty="0"/>
        </a:p>
      </dgm:t>
    </dgm:pt>
    <dgm:pt modelId="{7FB3B458-5EE7-48E7-80D1-6C14A12BEBAB}" type="parTrans" cxnId="{1B10A241-FB13-440B-BEAC-874D6D51104A}">
      <dgm:prSet/>
      <dgm:spPr/>
      <dgm:t>
        <a:bodyPr/>
        <a:lstStyle/>
        <a:p>
          <a:endParaRPr lang="en-GB"/>
        </a:p>
      </dgm:t>
    </dgm:pt>
    <dgm:pt modelId="{C53037B6-994A-45ED-AC7F-C673966BCCD0}" type="sibTrans" cxnId="{1B10A241-FB13-440B-BEAC-874D6D51104A}">
      <dgm:prSet/>
      <dgm:spPr/>
      <dgm:t>
        <a:bodyPr/>
        <a:lstStyle/>
        <a:p>
          <a:endParaRPr lang="en-GB"/>
        </a:p>
      </dgm:t>
    </dgm:pt>
    <dgm:pt modelId="{0A58E1C3-8043-4D06-B3F0-EB607E01CEA3}">
      <dgm:prSet/>
      <dgm:spPr>
        <a:solidFill>
          <a:schemeClr val="accent6">
            <a:lumMod val="75000"/>
          </a:schemeClr>
        </a:solidFill>
        <a:ln>
          <a:solidFill>
            <a:schemeClr val="accent6">
              <a:lumMod val="75000"/>
            </a:schemeClr>
          </a:solidFill>
        </a:ln>
      </dgm:spPr>
      <dgm:t>
        <a:bodyPr/>
        <a:lstStyle/>
        <a:p>
          <a:r>
            <a:rPr lang="en-GB" dirty="0" smtClean="0"/>
            <a:t>Travel</a:t>
          </a:r>
          <a:endParaRPr lang="en-GB" dirty="0"/>
        </a:p>
      </dgm:t>
    </dgm:pt>
    <dgm:pt modelId="{F8E346B3-22D0-4A6D-9128-EEB20C277D31}" type="parTrans" cxnId="{6AA169EF-FA6F-49E6-9A45-F313910F2AC7}">
      <dgm:prSet/>
      <dgm:spPr/>
      <dgm:t>
        <a:bodyPr/>
        <a:lstStyle/>
        <a:p>
          <a:endParaRPr lang="en-GB"/>
        </a:p>
      </dgm:t>
    </dgm:pt>
    <dgm:pt modelId="{FDFEF38D-497D-47FC-8214-77E1F81CD984}" type="sibTrans" cxnId="{6AA169EF-FA6F-49E6-9A45-F313910F2AC7}">
      <dgm:prSet/>
      <dgm:spPr/>
      <dgm:t>
        <a:bodyPr/>
        <a:lstStyle/>
        <a:p>
          <a:endParaRPr lang="en-GB"/>
        </a:p>
      </dgm:t>
    </dgm:pt>
    <dgm:pt modelId="{03FEE947-7337-4B4E-847B-20B1B0FCD86C}">
      <dgm:prSet/>
      <dgm:spPr>
        <a:solidFill>
          <a:schemeClr val="accent6">
            <a:lumMod val="75000"/>
          </a:schemeClr>
        </a:solidFill>
        <a:ln>
          <a:solidFill>
            <a:schemeClr val="accent6">
              <a:lumMod val="75000"/>
            </a:schemeClr>
          </a:solidFill>
        </a:ln>
      </dgm:spPr>
      <dgm:t>
        <a:bodyPr/>
        <a:lstStyle/>
        <a:p>
          <a:r>
            <a:rPr lang="en-GB" dirty="0" smtClean="0"/>
            <a:t>UK staying visitors 		</a:t>
          </a:r>
          <a:r>
            <a:rPr lang="en-GB" b="0" i="0" u="none" dirty="0" smtClean="0"/>
            <a:t>£</a:t>
          </a:r>
          <a:r>
            <a:rPr lang="en-GB" b="0" i="0" u="none" dirty="0" smtClean="0"/>
            <a:t>199,682,000</a:t>
          </a:r>
          <a:endParaRPr lang="en-GB" dirty="0"/>
        </a:p>
      </dgm:t>
    </dgm:pt>
    <dgm:pt modelId="{B07E139A-76F4-488A-BCAD-B10CB7B131F0}" type="parTrans" cxnId="{429184A8-54D4-4624-A112-814460BD65AC}">
      <dgm:prSet/>
      <dgm:spPr/>
      <dgm:t>
        <a:bodyPr/>
        <a:lstStyle/>
        <a:p>
          <a:endParaRPr lang="en-GB"/>
        </a:p>
      </dgm:t>
    </dgm:pt>
    <dgm:pt modelId="{C5951B2D-7FDB-4FB8-8EB6-C9D72428DB1C}" type="sibTrans" cxnId="{429184A8-54D4-4624-A112-814460BD65AC}">
      <dgm:prSet/>
      <dgm:spPr/>
      <dgm:t>
        <a:bodyPr/>
        <a:lstStyle/>
        <a:p>
          <a:endParaRPr lang="en-GB"/>
        </a:p>
      </dgm:t>
    </dgm:pt>
    <dgm:pt modelId="{52A68E9E-758A-4664-A17C-F003B12BD1A9}">
      <dgm:prSet/>
      <dgm:spPr>
        <a:solidFill>
          <a:schemeClr val="accent6">
            <a:lumMod val="75000"/>
          </a:schemeClr>
        </a:solidFill>
        <a:ln>
          <a:solidFill>
            <a:schemeClr val="accent6">
              <a:lumMod val="75000"/>
            </a:schemeClr>
          </a:solidFill>
        </a:ln>
      </dgm:spPr>
      <dgm:t>
        <a:bodyPr/>
        <a:lstStyle/>
        <a:p>
          <a:r>
            <a:rPr lang="en-GB" dirty="0" smtClean="0"/>
            <a:t>Overseas  staying visitors	</a:t>
          </a:r>
          <a:r>
            <a:rPr lang="en-GB" b="0" i="0" u="none" dirty="0" smtClean="0"/>
            <a:t>£</a:t>
          </a:r>
          <a:r>
            <a:rPr lang="en-GB" b="0" i="0" u="none" dirty="0" smtClean="0"/>
            <a:t>19,233,000</a:t>
          </a:r>
          <a:endParaRPr lang="en-GB" dirty="0"/>
        </a:p>
      </dgm:t>
    </dgm:pt>
    <dgm:pt modelId="{935DD292-F358-4DF1-B994-8ECF3085A515}" type="parTrans" cxnId="{10145A83-6712-4549-8243-FC8B0172BEB3}">
      <dgm:prSet/>
      <dgm:spPr/>
      <dgm:t>
        <a:bodyPr/>
        <a:lstStyle/>
        <a:p>
          <a:endParaRPr lang="en-GB"/>
        </a:p>
      </dgm:t>
    </dgm:pt>
    <dgm:pt modelId="{CB364358-79DF-462B-BC69-FC159FCD9AF1}" type="sibTrans" cxnId="{10145A83-6712-4549-8243-FC8B0172BEB3}">
      <dgm:prSet/>
      <dgm:spPr/>
      <dgm:t>
        <a:bodyPr/>
        <a:lstStyle/>
        <a:p>
          <a:endParaRPr lang="en-GB"/>
        </a:p>
      </dgm:t>
    </dgm:pt>
    <dgm:pt modelId="{AEE6CCC4-5DB8-466A-A8BE-1F554E6B7DF0}">
      <dgm:prSet phldrT="[Tex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a:t>
          </a:r>
          <a:r>
            <a:rPr lang="en-GB" b="0" i="0" u="none" dirty="0" smtClean="0"/>
            <a:t>332,512,000</a:t>
          </a:r>
          <a:endParaRPr lang="en-GB" dirty="0"/>
        </a:p>
      </dgm:t>
    </dgm:pt>
    <dgm:pt modelId="{B895B311-5C22-474C-B04A-8240C34F37A5}" type="parTrans" cxnId="{C8529B77-95B0-4643-B92B-D096FD458B0A}">
      <dgm:prSet/>
      <dgm:spPr/>
      <dgm:t>
        <a:bodyPr/>
        <a:lstStyle/>
        <a:p>
          <a:endParaRPr lang="en-GB"/>
        </a:p>
      </dgm:t>
    </dgm:pt>
    <dgm:pt modelId="{2F9CA9DC-8A28-42E9-96CB-28C87BFCECDA}" type="sibTrans" cxnId="{C8529B77-95B0-4643-B92B-D096FD458B0A}">
      <dgm:prSet/>
      <dgm:spPr/>
      <dgm:t>
        <a:bodyPr/>
        <a:lstStyle/>
        <a:p>
          <a:endParaRPr lang="en-GB"/>
        </a:p>
      </dgm:t>
    </dgm:pt>
    <dgm:pt modelId="{E2FB2116-AD4F-41C7-8B37-51A7E78A41C6}">
      <dgm:prSet phldrT="[Tex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a:t>
          </a:r>
          <a:r>
            <a:rPr lang="en-GB" b="0" i="0" u="none" dirty="0" smtClean="0"/>
            <a:t>435,925,000</a:t>
          </a:r>
          <a:endParaRPr lang="en-GB" dirty="0"/>
        </a:p>
      </dgm:t>
    </dgm:pt>
    <dgm:pt modelId="{F1877CE3-57FB-42AB-96AF-E3704425CB76}" type="parTrans" cxnId="{B940DCC8-9244-4DD1-8F79-3847E15D6785}">
      <dgm:prSet/>
      <dgm:spPr/>
      <dgm:t>
        <a:bodyPr/>
        <a:lstStyle/>
        <a:p>
          <a:endParaRPr lang="en-GB"/>
        </a:p>
      </dgm:t>
    </dgm:pt>
    <dgm:pt modelId="{E493DAE8-EDF9-4F30-ABE4-40D139E50459}" type="sibTrans" cxnId="{B940DCC8-9244-4DD1-8F79-3847E15D6785}">
      <dgm:prSet/>
      <dgm:spPr/>
      <dgm:t>
        <a:bodyPr/>
        <a:lstStyle/>
        <a:p>
          <a:endParaRPr lang="en-GB"/>
        </a:p>
      </dgm:t>
    </dgm:pt>
    <dgm:pt modelId="{5A80173F-AA72-4535-8EE3-26CF1CD14057}">
      <dgm:prSe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a:t>
          </a:r>
          <a:r>
            <a:rPr lang="en-GB" b="0" i="0" u="none" dirty="0" smtClean="0"/>
            <a:t>119,225,000</a:t>
          </a:r>
          <a:endParaRPr lang="en-GB" dirty="0"/>
        </a:p>
      </dgm:t>
    </dgm:pt>
    <dgm:pt modelId="{B868A52F-8384-417F-B2F2-C638964E9B27}" type="parTrans" cxnId="{E63F3010-D17D-4372-8DAC-57A9DDDD4EC3}">
      <dgm:prSet/>
      <dgm:spPr/>
      <dgm:t>
        <a:bodyPr/>
        <a:lstStyle/>
        <a:p>
          <a:endParaRPr lang="en-GB"/>
        </a:p>
      </dgm:t>
    </dgm:pt>
    <dgm:pt modelId="{87FEBFF2-A71F-4423-96A4-8618167F6F84}" type="sibTrans" cxnId="{E63F3010-D17D-4372-8DAC-57A9DDDD4EC3}">
      <dgm:prSet/>
      <dgm:spPr/>
      <dgm:t>
        <a:bodyPr/>
        <a:lstStyle/>
        <a:p>
          <a:endParaRPr lang="en-GB"/>
        </a:p>
      </dgm:t>
    </dgm:pt>
    <dgm:pt modelId="{A5B9952D-B62B-4316-967D-E37FCBA9DE12}">
      <dgm:prSet/>
      <dgm:spPr>
        <a:solidFill>
          <a:schemeClr val="accent6">
            <a:lumMod val="75000"/>
          </a:schemeClr>
        </a:solidFill>
        <a:ln>
          <a:solidFill>
            <a:schemeClr val="accent6">
              <a:lumMod val="75000"/>
            </a:schemeClr>
          </a:solidFill>
        </a:ln>
      </dgm:spPr>
      <dgm:t>
        <a:bodyPr/>
        <a:lstStyle/>
        <a:p>
          <a:r>
            <a:rPr lang="en-GB" dirty="0" smtClean="0"/>
            <a:t>Day visitors			</a:t>
          </a:r>
          <a:r>
            <a:rPr lang="en-GB" b="0" i="0" u="none" dirty="0" smtClean="0"/>
            <a:t>£</a:t>
          </a:r>
          <a:r>
            <a:rPr lang="en-GB" b="0" i="0" u="none" dirty="0" smtClean="0"/>
            <a:t>149,638,000</a:t>
          </a:r>
          <a:endParaRPr lang="en-GB" dirty="0"/>
        </a:p>
      </dgm:t>
    </dgm:pt>
    <dgm:pt modelId="{36A242C7-DF7C-468D-9C79-253D2F85D1E4}" type="parTrans" cxnId="{F99E638E-CE34-4F02-A272-9551A362843E}">
      <dgm:prSet/>
      <dgm:spPr/>
      <dgm:t>
        <a:bodyPr/>
        <a:lstStyle/>
        <a:p>
          <a:endParaRPr lang="en-GB"/>
        </a:p>
      </dgm:t>
    </dgm:pt>
    <dgm:pt modelId="{6050CB09-0372-41E8-A933-7B4768BCA977}" type="sibTrans" cxnId="{F99E638E-CE34-4F02-A272-9551A362843E}">
      <dgm:prSet/>
      <dgm:spPr/>
      <dgm:t>
        <a:bodyPr/>
        <a:lstStyle/>
        <a:p>
          <a:endParaRPr lang="en-GB"/>
        </a:p>
      </dgm:t>
    </dgm:pt>
    <dgm:pt modelId="{81BB0D8E-902C-4B4C-B2AC-DCFE9F45337C}" type="pres">
      <dgm:prSet presAssocID="{E2756A20-75BB-43F3-BD97-CF83DC2B1591}" presName="linear" presStyleCnt="0">
        <dgm:presLayoutVars>
          <dgm:dir/>
          <dgm:resizeHandles val="exact"/>
        </dgm:presLayoutVars>
      </dgm:prSet>
      <dgm:spPr/>
      <dgm:t>
        <a:bodyPr/>
        <a:lstStyle/>
        <a:p>
          <a:endParaRPr lang="en-GB"/>
        </a:p>
      </dgm:t>
    </dgm:pt>
    <dgm:pt modelId="{DE6D9B3E-9232-48B9-B155-F127DD388DD0}" type="pres">
      <dgm:prSet presAssocID="{FF9BA5F7-03F0-4E5D-B18A-DB63EDE739A8}" presName="comp" presStyleCnt="0"/>
      <dgm:spPr/>
    </dgm:pt>
    <dgm:pt modelId="{54CBCDAF-85DE-4476-8DB2-2FD23D0204A1}" type="pres">
      <dgm:prSet presAssocID="{FF9BA5F7-03F0-4E5D-B18A-DB63EDE739A8}" presName="box" presStyleLbl="node1" presStyleIdx="0" presStyleCnt="5"/>
      <dgm:spPr/>
      <dgm:t>
        <a:bodyPr/>
        <a:lstStyle/>
        <a:p>
          <a:endParaRPr lang="en-GB"/>
        </a:p>
      </dgm:t>
    </dgm:pt>
    <dgm:pt modelId="{07135594-93CB-4EFA-A35C-4C650CB7FD38}" type="pres">
      <dgm:prSet presAssocID="{FF9BA5F7-03F0-4E5D-B18A-DB63EDE739A8}" presName="img" presStyleLbl="fgImgPlace1" presStyleIdx="0" presStyleCnt="5"/>
      <dgm:spPr>
        <a:blipFill rotWithShape="1">
          <a:blip xmlns:r="http://schemas.openxmlformats.org/officeDocument/2006/relationships" r:embed="rId1"/>
          <a:stretch>
            <a:fillRect/>
          </a:stretch>
        </a:blipFill>
      </dgm:spPr>
      <dgm:t>
        <a:bodyPr/>
        <a:lstStyle/>
        <a:p>
          <a:endParaRPr lang="en-GB"/>
        </a:p>
      </dgm:t>
    </dgm:pt>
    <dgm:pt modelId="{725BAA8B-762E-4F87-BC91-D4CCB38DA105}" type="pres">
      <dgm:prSet presAssocID="{FF9BA5F7-03F0-4E5D-B18A-DB63EDE739A8}" presName="text" presStyleLbl="node1" presStyleIdx="0" presStyleCnt="5">
        <dgm:presLayoutVars>
          <dgm:bulletEnabled val="1"/>
        </dgm:presLayoutVars>
      </dgm:prSet>
      <dgm:spPr/>
      <dgm:t>
        <a:bodyPr/>
        <a:lstStyle/>
        <a:p>
          <a:endParaRPr lang="en-GB"/>
        </a:p>
      </dgm:t>
    </dgm:pt>
    <dgm:pt modelId="{2DF94386-81DA-4650-AF6F-D9B6D68C58AA}" type="pres">
      <dgm:prSet presAssocID="{AA1EA02A-8BDF-41D6-B432-14A6962E5088}" presName="spacer" presStyleCnt="0"/>
      <dgm:spPr/>
    </dgm:pt>
    <dgm:pt modelId="{44DDC73B-AAF4-4E80-A36D-519D4D71C67C}" type="pres">
      <dgm:prSet presAssocID="{92AC7E8E-FE18-4BFE-9C49-AF059B947B17}" presName="comp" presStyleCnt="0"/>
      <dgm:spPr/>
    </dgm:pt>
    <dgm:pt modelId="{A21B2D68-1916-449F-B3F9-9C71363EFC9A}" type="pres">
      <dgm:prSet presAssocID="{92AC7E8E-FE18-4BFE-9C49-AF059B947B17}" presName="box" presStyleLbl="node1" presStyleIdx="1" presStyleCnt="5"/>
      <dgm:spPr/>
      <dgm:t>
        <a:bodyPr/>
        <a:lstStyle/>
        <a:p>
          <a:endParaRPr lang="en-GB"/>
        </a:p>
      </dgm:t>
    </dgm:pt>
    <dgm:pt modelId="{67E5A9FF-6D57-4C71-B22F-E89DA984D429}" type="pres">
      <dgm:prSet presAssocID="{92AC7E8E-FE18-4BFE-9C49-AF059B947B17}" presName="img" presStyleLbl="fgImgPlace1" presStyleIdx="1" presStyleCnt="5"/>
      <dgm:spPr>
        <a:blipFill rotWithShape="1">
          <a:blip xmlns:r="http://schemas.openxmlformats.org/officeDocument/2006/relationships" r:embed="rId2"/>
          <a:stretch>
            <a:fillRect/>
          </a:stretch>
        </a:blipFill>
      </dgm:spPr>
      <dgm:t>
        <a:bodyPr/>
        <a:lstStyle/>
        <a:p>
          <a:endParaRPr lang="en-GB"/>
        </a:p>
      </dgm:t>
    </dgm:pt>
    <dgm:pt modelId="{01E2BF79-A6D7-4E7F-8164-60ED1A27109C}" type="pres">
      <dgm:prSet presAssocID="{92AC7E8E-FE18-4BFE-9C49-AF059B947B17}" presName="text" presStyleLbl="node1" presStyleIdx="1" presStyleCnt="5">
        <dgm:presLayoutVars>
          <dgm:bulletEnabled val="1"/>
        </dgm:presLayoutVars>
      </dgm:prSet>
      <dgm:spPr/>
      <dgm:t>
        <a:bodyPr/>
        <a:lstStyle/>
        <a:p>
          <a:endParaRPr lang="en-GB"/>
        </a:p>
      </dgm:t>
    </dgm:pt>
    <dgm:pt modelId="{90E1790E-7B0E-4AC0-B991-B51F5ED2C1E5}" type="pres">
      <dgm:prSet presAssocID="{3C93B4C8-3DD6-4F76-AA34-DB900A516852}" presName="spacer" presStyleCnt="0"/>
      <dgm:spPr/>
    </dgm:pt>
    <dgm:pt modelId="{945A2000-7559-476D-923E-DC54EA743FFD}" type="pres">
      <dgm:prSet presAssocID="{52852C69-A92A-426A-9A76-5BD2D6000253}" presName="comp" presStyleCnt="0"/>
      <dgm:spPr/>
    </dgm:pt>
    <dgm:pt modelId="{EC01044B-3725-4505-9883-69AC7B66A4A1}" type="pres">
      <dgm:prSet presAssocID="{52852C69-A92A-426A-9A76-5BD2D6000253}" presName="box" presStyleLbl="node1" presStyleIdx="2" presStyleCnt="5"/>
      <dgm:spPr/>
      <dgm:t>
        <a:bodyPr/>
        <a:lstStyle/>
        <a:p>
          <a:endParaRPr lang="en-GB"/>
        </a:p>
      </dgm:t>
    </dgm:pt>
    <dgm:pt modelId="{BE481B0E-BE93-41F3-AF47-51C9D354C9DD}" type="pres">
      <dgm:prSet presAssocID="{52852C69-A92A-426A-9A76-5BD2D6000253}" presName="img" presStyleLbl="fgImgPlace1" presStyleIdx="2" presStyleCnt="5"/>
      <dgm:spPr>
        <a:blipFill rotWithShape="1">
          <a:blip xmlns:r="http://schemas.openxmlformats.org/officeDocument/2006/relationships" r:embed="rId3"/>
          <a:stretch>
            <a:fillRect/>
          </a:stretch>
        </a:blipFill>
      </dgm:spPr>
      <dgm:t>
        <a:bodyPr/>
        <a:lstStyle/>
        <a:p>
          <a:endParaRPr lang="en-GB"/>
        </a:p>
      </dgm:t>
    </dgm:pt>
    <dgm:pt modelId="{DD4D969C-D6C1-4A3C-B145-A6ADFF806CA2}" type="pres">
      <dgm:prSet presAssocID="{52852C69-A92A-426A-9A76-5BD2D6000253}" presName="text" presStyleLbl="node1" presStyleIdx="2" presStyleCnt="5">
        <dgm:presLayoutVars>
          <dgm:bulletEnabled val="1"/>
        </dgm:presLayoutVars>
      </dgm:prSet>
      <dgm:spPr/>
      <dgm:t>
        <a:bodyPr/>
        <a:lstStyle/>
        <a:p>
          <a:endParaRPr lang="en-GB"/>
        </a:p>
      </dgm:t>
    </dgm:pt>
    <dgm:pt modelId="{0FC5F50E-34CA-4F6D-8EA5-BB7FEFAF973D}" type="pres">
      <dgm:prSet presAssocID="{D0EF8065-0784-4108-8732-C645597E9DC7}" presName="spacer" presStyleCnt="0"/>
      <dgm:spPr/>
    </dgm:pt>
    <dgm:pt modelId="{A5AA5621-765A-464E-8AFC-E57CD8939B99}" type="pres">
      <dgm:prSet presAssocID="{BEB0E4BC-2D3D-41EF-A180-DF89DB15CB55}" presName="comp" presStyleCnt="0"/>
      <dgm:spPr/>
    </dgm:pt>
    <dgm:pt modelId="{830A7FA2-A456-493B-8FA4-5D4167BB24C2}" type="pres">
      <dgm:prSet presAssocID="{BEB0E4BC-2D3D-41EF-A180-DF89DB15CB55}" presName="box" presStyleLbl="node1" presStyleIdx="3" presStyleCnt="5"/>
      <dgm:spPr/>
      <dgm:t>
        <a:bodyPr/>
        <a:lstStyle/>
        <a:p>
          <a:endParaRPr lang="en-GB"/>
        </a:p>
      </dgm:t>
    </dgm:pt>
    <dgm:pt modelId="{41D7557A-3834-4E3C-A1F2-CE4D259E3BE9}" type="pres">
      <dgm:prSet presAssocID="{BEB0E4BC-2D3D-41EF-A180-DF89DB15CB55}" presName="img" presStyleLbl="fgImgPlace1" presStyleIdx="3" presStyleCnt="5"/>
      <dgm:spPr>
        <a:blipFill rotWithShape="1">
          <a:blip xmlns:r="http://schemas.openxmlformats.org/officeDocument/2006/relationships" r:embed="rId4"/>
          <a:stretch>
            <a:fillRect/>
          </a:stretch>
        </a:blipFill>
      </dgm:spPr>
      <dgm:t>
        <a:bodyPr/>
        <a:lstStyle/>
        <a:p>
          <a:endParaRPr lang="en-GB"/>
        </a:p>
      </dgm:t>
    </dgm:pt>
    <dgm:pt modelId="{02995753-B3BC-47C0-8B3B-0691A0D9EE9D}" type="pres">
      <dgm:prSet presAssocID="{BEB0E4BC-2D3D-41EF-A180-DF89DB15CB55}" presName="text" presStyleLbl="node1" presStyleIdx="3" presStyleCnt="5">
        <dgm:presLayoutVars>
          <dgm:bulletEnabled val="1"/>
        </dgm:presLayoutVars>
      </dgm:prSet>
      <dgm:spPr/>
      <dgm:t>
        <a:bodyPr/>
        <a:lstStyle/>
        <a:p>
          <a:endParaRPr lang="en-GB"/>
        </a:p>
      </dgm:t>
    </dgm:pt>
    <dgm:pt modelId="{B80DFBB9-6F78-4596-B7BB-9029C2D07F93}" type="pres">
      <dgm:prSet presAssocID="{396F7466-A8E1-4C15-B217-2C6F14F2785F}" presName="spacer" presStyleCnt="0"/>
      <dgm:spPr/>
    </dgm:pt>
    <dgm:pt modelId="{CAC60B93-90B4-4755-9B13-54AF53464D6E}" type="pres">
      <dgm:prSet presAssocID="{0A58E1C3-8043-4D06-B3F0-EB607E01CEA3}" presName="comp" presStyleCnt="0"/>
      <dgm:spPr/>
    </dgm:pt>
    <dgm:pt modelId="{463E5C89-85EF-40C2-AA58-6F1684FF4100}" type="pres">
      <dgm:prSet presAssocID="{0A58E1C3-8043-4D06-B3F0-EB607E01CEA3}" presName="box" presStyleLbl="node1" presStyleIdx="4" presStyleCnt="5"/>
      <dgm:spPr/>
      <dgm:t>
        <a:bodyPr/>
        <a:lstStyle/>
        <a:p>
          <a:endParaRPr lang="en-GB"/>
        </a:p>
      </dgm:t>
    </dgm:pt>
    <dgm:pt modelId="{FE3E9036-0BA5-497B-B850-5E7CA2C560F9}" type="pres">
      <dgm:prSet presAssocID="{0A58E1C3-8043-4D06-B3F0-EB607E01CEA3}" presName="img" presStyleLbl="fgImgPlace1" presStyleIdx="4" presStyleCnt="5"/>
      <dgm:spPr>
        <a:blipFill rotWithShape="1">
          <a:blip xmlns:r="http://schemas.openxmlformats.org/officeDocument/2006/relationships" r:embed="rId5"/>
          <a:stretch>
            <a:fillRect/>
          </a:stretch>
        </a:blipFill>
      </dgm:spPr>
      <dgm:t>
        <a:bodyPr/>
        <a:lstStyle/>
        <a:p>
          <a:endParaRPr lang="en-GB"/>
        </a:p>
      </dgm:t>
    </dgm:pt>
    <dgm:pt modelId="{68A22402-7CD0-42BB-9A4C-10E4888C8F19}" type="pres">
      <dgm:prSet presAssocID="{0A58E1C3-8043-4D06-B3F0-EB607E01CEA3}" presName="text" presStyleLbl="node1" presStyleIdx="4" presStyleCnt="5">
        <dgm:presLayoutVars>
          <dgm:bulletEnabled val="1"/>
        </dgm:presLayoutVars>
      </dgm:prSet>
      <dgm:spPr/>
      <dgm:t>
        <a:bodyPr/>
        <a:lstStyle/>
        <a:p>
          <a:endParaRPr lang="en-GB"/>
        </a:p>
      </dgm:t>
    </dgm:pt>
  </dgm:ptLst>
  <dgm:cxnLst>
    <dgm:cxn modelId="{76BB3703-9904-4F0D-9477-DD4069E3655D}" type="presOf" srcId="{03FEE947-7337-4B4E-847B-20B1B0FCD86C}" destId="{68A22402-7CD0-42BB-9A4C-10E4888C8F19}" srcOrd="1" destOrd="1" presId="urn:microsoft.com/office/officeart/2005/8/layout/vList4"/>
    <dgm:cxn modelId="{DEFDEE92-22DA-42B7-8163-4884224D75EF}" type="presOf" srcId="{94525BBE-D395-4186-8B8D-AC43FA0A5775}" destId="{01E2BF79-A6D7-4E7F-8164-60ED1A27109C}" srcOrd="1" destOrd="1" presId="urn:microsoft.com/office/officeart/2005/8/layout/vList4"/>
    <dgm:cxn modelId="{C8529B77-95B0-4643-B92B-D096FD458B0A}" srcId="{92AC7E8E-FE18-4BFE-9C49-AF059B947B17}" destId="{AEE6CCC4-5DB8-466A-A8BE-1F554E6B7DF0}" srcOrd="2" destOrd="0" parTransId="{B895B311-5C22-474C-B04A-8240C34F37A5}" sibTransId="{2F9CA9DC-8A28-42E9-96CB-28C87BFCECDA}"/>
    <dgm:cxn modelId="{1B10A241-FB13-440B-BEAC-874D6D51104A}" srcId="{BEB0E4BC-2D3D-41EF-A180-DF89DB15CB55}" destId="{D3B15B0B-20E6-4579-92A5-C294C39A2F4D}" srcOrd="1" destOrd="0" parTransId="{7FB3B458-5EE7-48E7-80D1-6C14A12BEBAB}" sibTransId="{C53037B6-994A-45ED-AC7F-C673966BCCD0}"/>
    <dgm:cxn modelId="{878AA0B9-3D0D-4573-A1EB-D4796906E69D}" type="presOf" srcId="{FF9BA5F7-03F0-4E5D-B18A-DB63EDE739A8}" destId="{725BAA8B-762E-4F87-BC91-D4CCB38DA105}" srcOrd="1" destOrd="0" presId="urn:microsoft.com/office/officeart/2005/8/layout/vList4"/>
    <dgm:cxn modelId="{4CB409C7-FF71-4972-8357-5101095ECBE5}" type="presOf" srcId="{BEB0E4BC-2D3D-41EF-A180-DF89DB15CB55}" destId="{830A7FA2-A456-493B-8FA4-5D4167BB24C2}" srcOrd="0" destOrd="0" presId="urn:microsoft.com/office/officeart/2005/8/layout/vList4"/>
    <dgm:cxn modelId="{DACED83F-9616-40E6-8543-87598123921C}" type="presOf" srcId="{E2FB2116-AD4F-41C7-8B37-51A7E78A41C6}" destId="{DD4D969C-D6C1-4A3C-B145-A6ADFF806CA2}" srcOrd="1" destOrd="3" presId="urn:microsoft.com/office/officeart/2005/8/layout/vList4"/>
    <dgm:cxn modelId="{8D3FCBC6-61D4-45DF-A583-69BC9D281B3D}" type="presOf" srcId="{52A68E9E-758A-4664-A17C-F003B12BD1A9}" destId="{68A22402-7CD0-42BB-9A4C-10E4888C8F19}" srcOrd="1" destOrd="2" presId="urn:microsoft.com/office/officeart/2005/8/layout/vList4"/>
    <dgm:cxn modelId="{E40406DF-C53D-4A2E-8F40-924E1C677687}" type="presOf" srcId="{AEE6CCC4-5DB8-466A-A8BE-1F554E6B7DF0}" destId="{01E2BF79-A6D7-4E7F-8164-60ED1A27109C}" srcOrd="1" destOrd="3" presId="urn:microsoft.com/office/officeart/2005/8/layout/vList4"/>
    <dgm:cxn modelId="{358A1570-FCD4-4E0D-8327-A2D2226543C1}" type="presOf" srcId="{C0A94DBB-217D-4142-9956-C9EAFB338430}" destId="{54CBCDAF-85DE-4476-8DB2-2FD23D0204A1}" srcOrd="0" destOrd="2" presId="urn:microsoft.com/office/officeart/2005/8/layout/vList4"/>
    <dgm:cxn modelId="{7F9CA4BA-E168-4793-8AE1-024DD2BB7A50}" type="presOf" srcId="{4BB18214-6A13-48FF-AD22-A0840E35B631}" destId="{02995753-B3BC-47C0-8B3B-0691A0D9EE9D}" srcOrd="1" destOrd="1" presId="urn:microsoft.com/office/officeart/2005/8/layout/vList4"/>
    <dgm:cxn modelId="{6E285C94-90FF-4016-9AD8-E9BBC9F01D75}" srcId="{E2756A20-75BB-43F3-BD97-CF83DC2B1591}" destId="{BEB0E4BC-2D3D-41EF-A180-DF89DB15CB55}" srcOrd="3" destOrd="0" parTransId="{AFA09A4E-33B8-4C0E-A277-DA230D184FC3}" sibTransId="{396F7466-A8E1-4C15-B217-2C6F14F2785F}"/>
    <dgm:cxn modelId="{7E02872A-7F3D-4E18-8FA0-52E60726DD01}" type="presOf" srcId="{52852C69-A92A-426A-9A76-5BD2D6000253}" destId="{DD4D969C-D6C1-4A3C-B145-A6ADFF806CA2}" srcOrd="1" destOrd="0" presId="urn:microsoft.com/office/officeart/2005/8/layout/vList4"/>
    <dgm:cxn modelId="{2A7851C1-A111-4EC6-B9E0-76095310CAF4}" type="presOf" srcId="{9F1B9E42-74FF-4C8B-93AA-67E8379C4BB8}" destId="{DD4D969C-D6C1-4A3C-B145-A6ADFF806CA2}" srcOrd="1" destOrd="1" presId="urn:microsoft.com/office/officeart/2005/8/layout/vList4"/>
    <dgm:cxn modelId="{CFB5DA39-18F3-4300-9EB7-7EE002DF3B00}" type="presOf" srcId="{03FEE947-7337-4B4E-847B-20B1B0FCD86C}" destId="{463E5C89-85EF-40C2-AA58-6F1684FF4100}" srcOrd="0" destOrd="1" presId="urn:microsoft.com/office/officeart/2005/8/layout/vList4"/>
    <dgm:cxn modelId="{E63F3010-D17D-4372-8DAC-57A9DDDD4EC3}" srcId="{BEB0E4BC-2D3D-41EF-A180-DF89DB15CB55}" destId="{5A80173F-AA72-4535-8EE3-26CF1CD14057}" srcOrd="2" destOrd="0" parTransId="{B868A52F-8384-417F-B2F2-C638964E9B27}" sibTransId="{87FEBFF2-A71F-4423-96A4-8618167F6F84}"/>
    <dgm:cxn modelId="{5CAC0556-F0E9-4C21-A39D-4CFA7F69CEA8}" type="presOf" srcId="{94525BBE-D395-4186-8B8D-AC43FA0A5775}" destId="{A21B2D68-1916-449F-B3F9-9C71363EFC9A}" srcOrd="0" destOrd="1" presId="urn:microsoft.com/office/officeart/2005/8/layout/vList4"/>
    <dgm:cxn modelId="{F352B8ED-A85D-4173-B04E-AD35401FFCB8}" type="presOf" srcId="{A5B9952D-B62B-4316-967D-E37FCBA9DE12}" destId="{68A22402-7CD0-42BB-9A4C-10E4888C8F19}" srcOrd="1" destOrd="3" presId="urn:microsoft.com/office/officeart/2005/8/layout/vList4"/>
    <dgm:cxn modelId="{8B604F2E-9BFB-4A46-8C8D-F452771B23E6}" type="presOf" srcId="{9F1B9E42-74FF-4C8B-93AA-67E8379C4BB8}" destId="{EC01044B-3725-4505-9883-69AC7B66A4A1}" srcOrd="0" destOrd="1" presId="urn:microsoft.com/office/officeart/2005/8/layout/vList4"/>
    <dgm:cxn modelId="{928717A9-D536-4BFF-A3EE-C427582C1B19}" type="presOf" srcId="{AEE6CCC4-5DB8-466A-A8BE-1F554E6B7DF0}" destId="{A21B2D68-1916-449F-B3F9-9C71363EFC9A}" srcOrd="0" destOrd="3" presId="urn:microsoft.com/office/officeart/2005/8/layout/vList4"/>
    <dgm:cxn modelId="{6AA169EF-FA6F-49E6-9A45-F313910F2AC7}" srcId="{E2756A20-75BB-43F3-BD97-CF83DC2B1591}" destId="{0A58E1C3-8043-4D06-B3F0-EB607E01CEA3}" srcOrd="4" destOrd="0" parTransId="{F8E346B3-22D0-4A6D-9128-EEB20C277D31}" sibTransId="{FDFEF38D-497D-47FC-8214-77E1F81CD984}"/>
    <dgm:cxn modelId="{4D91C3AD-5E5A-4D7E-A490-75D6D18FB62C}" srcId="{52852C69-A92A-426A-9A76-5BD2D6000253}" destId="{664621DA-54CE-44A5-90F5-39A0A8D86CCC}" srcOrd="1" destOrd="0" parTransId="{B645A75F-B0F5-4525-A393-A6178A1967EE}" sibTransId="{0F2B240E-7AC3-499A-ADC9-84963F25DC83}"/>
    <dgm:cxn modelId="{7990DAD5-9CA0-4C9E-B9BE-A2D93C819BD0}" type="presOf" srcId="{664621DA-54CE-44A5-90F5-39A0A8D86CCC}" destId="{DD4D969C-D6C1-4A3C-B145-A6ADFF806CA2}" srcOrd="1" destOrd="2" presId="urn:microsoft.com/office/officeart/2005/8/layout/vList4"/>
    <dgm:cxn modelId="{F99E638E-CE34-4F02-A272-9551A362843E}" srcId="{0A58E1C3-8043-4D06-B3F0-EB607E01CEA3}" destId="{A5B9952D-B62B-4316-967D-E37FCBA9DE12}" srcOrd="2" destOrd="0" parTransId="{36A242C7-DF7C-468D-9C79-253D2F85D1E4}" sibTransId="{6050CB09-0372-41E8-A933-7B4768BCA977}"/>
    <dgm:cxn modelId="{F4051526-ACAB-4DC6-B2AC-8B970F88C251}" type="presOf" srcId="{664621DA-54CE-44A5-90F5-39A0A8D86CCC}" destId="{EC01044B-3725-4505-9883-69AC7B66A4A1}" srcOrd="0" destOrd="2" presId="urn:microsoft.com/office/officeart/2005/8/layout/vList4"/>
    <dgm:cxn modelId="{A1026D2B-D2A6-46EF-B51B-14A1FB75D088}" type="presOf" srcId="{5A80173F-AA72-4535-8EE3-26CF1CD14057}" destId="{830A7FA2-A456-493B-8FA4-5D4167BB24C2}" srcOrd="0" destOrd="3" presId="urn:microsoft.com/office/officeart/2005/8/layout/vList4"/>
    <dgm:cxn modelId="{E45A0638-2DDE-44DC-A8C3-9D9820A0EB50}" srcId="{FF9BA5F7-03F0-4E5D-B18A-DB63EDE739A8}" destId="{C0A94DBB-217D-4142-9956-C9EAFB338430}" srcOrd="1" destOrd="0" parTransId="{05587F60-2F1F-44D8-A4A3-C7686BDEE541}" sibTransId="{73269638-E285-44B2-9D2C-5D95903C813E}"/>
    <dgm:cxn modelId="{B940DCC8-9244-4DD1-8F79-3847E15D6785}" srcId="{52852C69-A92A-426A-9A76-5BD2D6000253}" destId="{E2FB2116-AD4F-41C7-8B37-51A7E78A41C6}" srcOrd="2" destOrd="0" parTransId="{F1877CE3-57FB-42AB-96AF-E3704425CB76}" sibTransId="{E493DAE8-EDF9-4F30-ABE4-40D139E50459}"/>
    <dgm:cxn modelId="{035C86CB-242C-4F8B-B431-E8AA4077F7FD}" type="presOf" srcId="{C0A94DBB-217D-4142-9956-C9EAFB338430}" destId="{725BAA8B-762E-4F87-BC91-D4CCB38DA105}" srcOrd="1" destOrd="2" presId="urn:microsoft.com/office/officeart/2005/8/layout/vList4"/>
    <dgm:cxn modelId="{1047B3E0-B4CC-46A1-BBE8-6828159C145F}" srcId="{FF9BA5F7-03F0-4E5D-B18A-DB63EDE739A8}" destId="{2E254D90-2D50-4CF5-A305-AAA097A8AA54}" srcOrd="0" destOrd="0" parTransId="{4C3DE5D9-0724-4C0F-A134-6B270261B7CF}" sibTransId="{7ED2C459-1A82-4EA5-81D7-872049CF1B5C}"/>
    <dgm:cxn modelId="{6C492570-5FB8-449F-B752-9BB782549AB3}" srcId="{92AC7E8E-FE18-4BFE-9C49-AF059B947B17}" destId="{94525BBE-D395-4186-8B8D-AC43FA0A5775}" srcOrd="0" destOrd="0" parTransId="{7ADC2D1E-9234-49F7-A831-59B2D9FCF892}" sibTransId="{6558EEC1-51EE-4A85-A133-6D9F3FC0FBBE}"/>
    <dgm:cxn modelId="{DFA31F93-7641-4325-BABB-B511BC69E28D}" srcId="{52852C69-A92A-426A-9A76-5BD2D6000253}" destId="{9F1B9E42-74FF-4C8B-93AA-67E8379C4BB8}" srcOrd="0" destOrd="0" parTransId="{A405DBE7-A133-4F57-A458-8E38CA109C5D}" sibTransId="{A4845C0C-2F81-433B-AE0C-F113F9075BE7}"/>
    <dgm:cxn modelId="{699BBDC3-4C7A-498D-8CCD-B7750C4025FE}" type="presOf" srcId="{52852C69-A92A-426A-9A76-5BD2D6000253}" destId="{EC01044B-3725-4505-9883-69AC7B66A4A1}" srcOrd="0" destOrd="0" presId="urn:microsoft.com/office/officeart/2005/8/layout/vList4"/>
    <dgm:cxn modelId="{A5101DA2-5E2E-45B5-952E-4A9F640C1EE4}" type="presOf" srcId="{52A68E9E-758A-4664-A17C-F003B12BD1A9}" destId="{463E5C89-85EF-40C2-AA58-6F1684FF4100}" srcOrd="0" destOrd="2" presId="urn:microsoft.com/office/officeart/2005/8/layout/vList4"/>
    <dgm:cxn modelId="{2EFD0475-C68F-4ABE-99F1-E33781C13EBA}" srcId="{E2756A20-75BB-43F3-BD97-CF83DC2B1591}" destId="{92AC7E8E-FE18-4BFE-9C49-AF059B947B17}" srcOrd="1" destOrd="0" parTransId="{1E081BF9-2386-427C-BFF4-4F0626AD0397}" sibTransId="{3C93B4C8-3DD6-4F76-AA34-DB900A516852}"/>
    <dgm:cxn modelId="{AC6C55D2-5672-403E-B508-B2DA385FE857}" type="presOf" srcId="{E2FB2116-AD4F-41C7-8B37-51A7E78A41C6}" destId="{EC01044B-3725-4505-9883-69AC7B66A4A1}" srcOrd="0" destOrd="3" presId="urn:microsoft.com/office/officeart/2005/8/layout/vList4"/>
    <dgm:cxn modelId="{B0742E51-A410-45BF-AE47-B66F9596F906}" type="presOf" srcId="{4BB18214-6A13-48FF-AD22-A0840E35B631}" destId="{830A7FA2-A456-493B-8FA4-5D4167BB24C2}" srcOrd="0" destOrd="1" presId="urn:microsoft.com/office/officeart/2005/8/layout/vList4"/>
    <dgm:cxn modelId="{D7A00DF6-7F86-4202-ABE6-7DD133E1C725}" type="presOf" srcId="{92AC7E8E-FE18-4BFE-9C49-AF059B947B17}" destId="{01E2BF79-A6D7-4E7F-8164-60ED1A27109C}" srcOrd="1" destOrd="0" presId="urn:microsoft.com/office/officeart/2005/8/layout/vList4"/>
    <dgm:cxn modelId="{689DA768-2B93-4176-BBD0-6F86E034B04F}" type="presOf" srcId="{0A58E1C3-8043-4D06-B3F0-EB607E01CEA3}" destId="{68A22402-7CD0-42BB-9A4C-10E4888C8F19}" srcOrd="1" destOrd="0" presId="urn:microsoft.com/office/officeart/2005/8/layout/vList4"/>
    <dgm:cxn modelId="{ACB0E45A-E3F4-44CA-91BC-E990A7F7A9A2}" srcId="{92AC7E8E-FE18-4BFE-9C49-AF059B947B17}" destId="{6276EDEE-A00E-49DB-B1DD-6AE18492F4E5}" srcOrd="1" destOrd="0" parTransId="{D973792A-B284-4475-AA17-CBE4CEED6F8D}" sibTransId="{63AD8DDD-2808-4F94-9822-D56E1C026E53}"/>
    <dgm:cxn modelId="{9DEAAD98-2033-476A-A6E7-EB6200AEA0CD}" type="presOf" srcId="{BEB0E4BC-2D3D-41EF-A180-DF89DB15CB55}" destId="{02995753-B3BC-47C0-8B3B-0691A0D9EE9D}" srcOrd="1" destOrd="0" presId="urn:microsoft.com/office/officeart/2005/8/layout/vList4"/>
    <dgm:cxn modelId="{F45318A5-B27E-4765-964E-E9C07C22790C}" type="presOf" srcId="{92AC7E8E-FE18-4BFE-9C49-AF059B947B17}" destId="{A21B2D68-1916-449F-B3F9-9C71363EFC9A}" srcOrd="0" destOrd="0" presId="urn:microsoft.com/office/officeart/2005/8/layout/vList4"/>
    <dgm:cxn modelId="{783DCBD4-1754-4A78-93DD-3A8AC3DC4034}" type="presOf" srcId="{D3B15B0B-20E6-4579-92A5-C294C39A2F4D}" destId="{830A7FA2-A456-493B-8FA4-5D4167BB24C2}" srcOrd="0" destOrd="2" presId="urn:microsoft.com/office/officeart/2005/8/layout/vList4"/>
    <dgm:cxn modelId="{1962C384-8C9E-4C76-AD06-E8C70541708B}" type="presOf" srcId="{6276EDEE-A00E-49DB-B1DD-6AE18492F4E5}" destId="{A21B2D68-1916-449F-B3F9-9C71363EFC9A}" srcOrd="0" destOrd="2" presId="urn:microsoft.com/office/officeart/2005/8/layout/vList4"/>
    <dgm:cxn modelId="{57238123-F567-45B5-90A9-35ED34EDC15A}" srcId="{BEB0E4BC-2D3D-41EF-A180-DF89DB15CB55}" destId="{4BB18214-6A13-48FF-AD22-A0840E35B631}" srcOrd="0" destOrd="0" parTransId="{7A1E00C9-CA9C-4D1D-9432-8794AA536E2B}" sibTransId="{863BEB06-E9F5-430C-9394-ABAAF30D45BB}"/>
    <dgm:cxn modelId="{987CE4A3-0CD7-4F96-9E15-CD96B537331D}" type="presOf" srcId="{FF9BA5F7-03F0-4E5D-B18A-DB63EDE739A8}" destId="{54CBCDAF-85DE-4476-8DB2-2FD23D0204A1}" srcOrd="0" destOrd="0" presId="urn:microsoft.com/office/officeart/2005/8/layout/vList4"/>
    <dgm:cxn modelId="{4CB64355-B186-4372-8408-3E6893CFEDD4}" type="presOf" srcId="{E2756A20-75BB-43F3-BD97-CF83DC2B1591}" destId="{81BB0D8E-902C-4B4C-B2AC-DCFE9F45337C}" srcOrd="0" destOrd="0" presId="urn:microsoft.com/office/officeart/2005/8/layout/vList4"/>
    <dgm:cxn modelId="{41A33CF7-20D3-4599-8E52-8B49034E0BDA}" type="presOf" srcId="{2E254D90-2D50-4CF5-A305-AAA097A8AA54}" destId="{725BAA8B-762E-4F87-BC91-D4CCB38DA105}" srcOrd="1" destOrd="1" presId="urn:microsoft.com/office/officeart/2005/8/layout/vList4"/>
    <dgm:cxn modelId="{6677C97A-F243-424A-A330-ADD67FC2F5C0}" type="presOf" srcId="{0A58E1C3-8043-4D06-B3F0-EB607E01CEA3}" destId="{463E5C89-85EF-40C2-AA58-6F1684FF4100}" srcOrd="0" destOrd="0" presId="urn:microsoft.com/office/officeart/2005/8/layout/vList4"/>
    <dgm:cxn modelId="{0AC91E85-5F80-43B3-B3E1-CB7D059B8DED}" type="presOf" srcId="{A5B9952D-B62B-4316-967D-E37FCBA9DE12}" destId="{463E5C89-85EF-40C2-AA58-6F1684FF4100}" srcOrd="0" destOrd="3" presId="urn:microsoft.com/office/officeart/2005/8/layout/vList4"/>
    <dgm:cxn modelId="{935D591B-C7BC-49FC-A1A4-641C32075EFF}" srcId="{E2756A20-75BB-43F3-BD97-CF83DC2B1591}" destId="{52852C69-A92A-426A-9A76-5BD2D6000253}" srcOrd="2" destOrd="0" parTransId="{EA5FE6BF-9CD4-486B-B88B-C575A2EB35AD}" sibTransId="{D0EF8065-0784-4108-8732-C645597E9DC7}"/>
    <dgm:cxn modelId="{10145A83-6712-4549-8243-FC8B0172BEB3}" srcId="{0A58E1C3-8043-4D06-B3F0-EB607E01CEA3}" destId="{52A68E9E-758A-4664-A17C-F003B12BD1A9}" srcOrd="1" destOrd="0" parTransId="{935DD292-F358-4DF1-B994-8ECF3085A515}" sibTransId="{CB364358-79DF-462B-BC69-FC159FCD9AF1}"/>
    <dgm:cxn modelId="{62762DA7-79B2-4E7A-8AE8-F8B02878CD8A}" srcId="{E2756A20-75BB-43F3-BD97-CF83DC2B1591}" destId="{FF9BA5F7-03F0-4E5D-B18A-DB63EDE739A8}" srcOrd="0" destOrd="0" parTransId="{36D60A10-2957-489B-91D8-B94BA8180927}" sibTransId="{AA1EA02A-8BDF-41D6-B432-14A6962E5088}"/>
    <dgm:cxn modelId="{94AB197B-8653-48F5-8EE8-C066B275C439}" type="presOf" srcId="{D3B15B0B-20E6-4579-92A5-C294C39A2F4D}" destId="{02995753-B3BC-47C0-8B3B-0691A0D9EE9D}" srcOrd="1" destOrd="2" presId="urn:microsoft.com/office/officeart/2005/8/layout/vList4"/>
    <dgm:cxn modelId="{97FAC2EB-6415-4766-B065-525C729E5553}" type="presOf" srcId="{5A80173F-AA72-4535-8EE3-26CF1CD14057}" destId="{02995753-B3BC-47C0-8B3B-0691A0D9EE9D}" srcOrd="1" destOrd="3" presId="urn:microsoft.com/office/officeart/2005/8/layout/vList4"/>
    <dgm:cxn modelId="{6FE14B3B-8731-482D-B5FA-C64E99E70E35}" type="presOf" srcId="{6276EDEE-A00E-49DB-B1DD-6AE18492F4E5}" destId="{01E2BF79-A6D7-4E7F-8164-60ED1A27109C}" srcOrd="1" destOrd="2" presId="urn:microsoft.com/office/officeart/2005/8/layout/vList4"/>
    <dgm:cxn modelId="{84954295-B841-4458-B5F9-78800AF61418}" type="presOf" srcId="{2E254D90-2D50-4CF5-A305-AAA097A8AA54}" destId="{54CBCDAF-85DE-4476-8DB2-2FD23D0204A1}" srcOrd="0" destOrd="1" presId="urn:microsoft.com/office/officeart/2005/8/layout/vList4"/>
    <dgm:cxn modelId="{429184A8-54D4-4624-A112-814460BD65AC}" srcId="{0A58E1C3-8043-4D06-B3F0-EB607E01CEA3}" destId="{03FEE947-7337-4B4E-847B-20B1B0FCD86C}" srcOrd="0" destOrd="0" parTransId="{B07E139A-76F4-488A-BCAD-B10CB7B131F0}" sibTransId="{C5951B2D-7FDB-4FB8-8EB6-C9D72428DB1C}"/>
    <dgm:cxn modelId="{69D40FEB-DE97-45F8-8070-BDD90696AADE}" type="presParOf" srcId="{81BB0D8E-902C-4B4C-B2AC-DCFE9F45337C}" destId="{DE6D9B3E-9232-48B9-B155-F127DD388DD0}" srcOrd="0" destOrd="0" presId="urn:microsoft.com/office/officeart/2005/8/layout/vList4"/>
    <dgm:cxn modelId="{1DBE50C0-AB1D-4AB5-B607-4EC709E1D852}" type="presParOf" srcId="{DE6D9B3E-9232-48B9-B155-F127DD388DD0}" destId="{54CBCDAF-85DE-4476-8DB2-2FD23D0204A1}" srcOrd="0" destOrd="0" presId="urn:microsoft.com/office/officeart/2005/8/layout/vList4"/>
    <dgm:cxn modelId="{35E3F3A0-2025-4C5F-A313-477767D4059A}" type="presParOf" srcId="{DE6D9B3E-9232-48B9-B155-F127DD388DD0}" destId="{07135594-93CB-4EFA-A35C-4C650CB7FD38}" srcOrd="1" destOrd="0" presId="urn:microsoft.com/office/officeart/2005/8/layout/vList4"/>
    <dgm:cxn modelId="{A8451F61-0CD8-44B3-94E5-67659BADA7CE}" type="presParOf" srcId="{DE6D9B3E-9232-48B9-B155-F127DD388DD0}" destId="{725BAA8B-762E-4F87-BC91-D4CCB38DA105}" srcOrd="2" destOrd="0" presId="urn:microsoft.com/office/officeart/2005/8/layout/vList4"/>
    <dgm:cxn modelId="{C2F36C18-1294-4587-A06B-A98721689EC6}" type="presParOf" srcId="{81BB0D8E-902C-4B4C-B2AC-DCFE9F45337C}" destId="{2DF94386-81DA-4650-AF6F-D9B6D68C58AA}" srcOrd="1" destOrd="0" presId="urn:microsoft.com/office/officeart/2005/8/layout/vList4"/>
    <dgm:cxn modelId="{4A36083F-2DC9-48D7-A122-0C9746A2C021}" type="presParOf" srcId="{81BB0D8E-902C-4B4C-B2AC-DCFE9F45337C}" destId="{44DDC73B-AAF4-4E80-A36D-519D4D71C67C}" srcOrd="2" destOrd="0" presId="urn:microsoft.com/office/officeart/2005/8/layout/vList4"/>
    <dgm:cxn modelId="{4B0FDC34-34A2-4163-B2BC-1160BEF61878}" type="presParOf" srcId="{44DDC73B-AAF4-4E80-A36D-519D4D71C67C}" destId="{A21B2D68-1916-449F-B3F9-9C71363EFC9A}" srcOrd="0" destOrd="0" presId="urn:microsoft.com/office/officeart/2005/8/layout/vList4"/>
    <dgm:cxn modelId="{59045317-327A-4244-8713-57A57D3BE196}" type="presParOf" srcId="{44DDC73B-AAF4-4E80-A36D-519D4D71C67C}" destId="{67E5A9FF-6D57-4C71-B22F-E89DA984D429}" srcOrd="1" destOrd="0" presId="urn:microsoft.com/office/officeart/2005/8/layout/vList4"/>
    <dgm:cxn modelId="{2A27CE47-D704-4D73-9738-C7C001B006AA}" type="presParOf" srcId="{44DDC73B-AAF4-4E80-A36D-519D4D71C67C}" destId="{01E2BF79-A6D7-4E7F-8164-60ED1A27109C}" srcOrd="2" destOrd="0" presId="urn:microsoft.com/office/officeart/2005/8/layout/vList4"/>
    <dgm:cxn modelId="{54E678FD-885D-427C-9136-33523B1534E7}" type="presParOf" srcId="{81BB0D8E-902C-4B4C-B2AC-DCFE9F45337C}" destId="{90E1790E-7B0E-4AC0-B991-B51F5ED2C1E5}" srcOrd="3" destOrd="0" presId="urn:microsoft.com/office/officeart/2005/8/layout/vList4"/>
    <dgm:cxn modelId="{A349D926-9FD4-4A47-86EA-29845969BC99}" type="presParOf" srcId="{81BB0D8E-902C-4B4C-B2AC-DCFE9F45337C}" destId="{945A2000-7559-476D-923E-DC54EA743FFD}" srcOrd="4" destOrd="0" presId="urn:microsoft.com/office/officeart/2005/8/layout/vList4"/>
    <dgm:cxn modelId="{40E5BFA8-EAFC-4497-9176-9AAA60F13063}" type="presParOf" srcId="{945A2000-7559-476D-923E-DC54EA743FFD}" destId="{EC01044B-3725-4505-9883-69AC7B66A4A1}" srcOrd="0" destOrd="0" presId="urn:microsoft.com/office/officeart/2005/8/layout/vList4"/>
    <dgm:cxn modelId="{E8E2F447-8029-41E2-A048-AA01724CBF79}" type="presParOf" srcId="{945A2000-7559-476D-923E-DC54EA743FFD}" destId="{BE481B0E-BE93-41F3-AF47-51C9D354C9DD}" srcOrd="1" destOrd="0" presId="urn:microsoft.com/office/officeart/2005/8/layout/vList4"/>
    <dgm:cxn modelId="{7A76893A-2F68-4661-997C-B72CB1D8FEAF}" type="presParOf" srcId="{945A2000-7559-476D-923E-DC54EA743FFD}" destId="{DD4D969C-D6C1-4A3C-B145-A6ADFF806CA2}" srcOrd="2" destOrd="0" presId="urn:microsoft.com/office/officeart/2005/8/layout/vList4"/>
    <dgm:cxn modelId="{0439B58E-5A47-477B-919F-E7FA9852AD91}" type="presParOf" srcId="{81BB0D8E-902C-4B4C-B2AC-DCFE9F45337C}" destId="{0FC5F50E-34CA-4F6D-8EA5-BB7FEFAF973D}" srcOrd="5" destOrd="0" presId="urn:microsoft.com/office/officeart/2005/8/layout/vList4"/>
    <dgm:cxn modelId="{C56E4920-CB07-4EA1-AB3B-E0B4B20A5377}" type="presParOf" srcId="{81BB0D8E-902C-4B4C-B2AC-DCFE9F45337C}" destId="{A5AA5621-765A-464E-8AFC-E57CD8939B99}" srcOrd="6" destOrd="0" presId="urn:microsoft.com/office/officeart/2005/8/layout/vList4"/>
    <dgm:cxn modelId="{4B74F582-3DE6-44E2-9632-8EFB72A5D692}" type="presParOf" srcId="{A5AA5621-765A-464E-8AFC-E57CD8939B99}" destId="{830A7FA2-A456-493B-8FA4-5D4167BB24C2}" srcOrd="0" destOrd="0" presId="urn:microsoft.com/office/officeart/2005/8/layout/vList4"/>
    <dgm:cxn modelId="{F9BDF0B9-D44C-43DD-B24A-28117C2E1FEF}" type="presParOf" srcId="{A5AA5621-765A-464E-8AFC-E57CD8939B99}" destId="{41D7557A-3834-4E3C-A1F2-CE4D259E3BE9}" srcOrd="1" destOrd="0" presId="urn:microsoft.com/office/officeart/2005/8/layout/vList4"/>
    <dgm:cxn modelId="{6083B510-1EB3-4D3B-AD4C-A99834A8DF06}" type="presParOf" srcId="{A5AA5621-765A-464E-8AFC-E57CD8939B99}" destId="{02995753-B3BC-47C0-8B3B-0691A0D9EE9D}" srcOrd="2" destOrd="0" presId="urn:microsoft.com/office/officeart/2005/8/layout/vList4"/>
    <dgm:cxn modelId="{20E3E340-2F23-4348-8F0F-2C7F28D1BEB8}" type="presParOf" srcId="{81BB0D8E-902C-4B4C-B2AC-DCFE9F45337C}" destId="{B80DFBB9-6F78-4596-B7BB-9029C2D07F93}" srcOrd="7" destOrd="0" presId="urn:microsoft.com/office/officeart/2005/8/layout/vList4"/>
    <dgm:cxn modelId="{DD143AFD-C9A3-4986-B02A-6FE3C6B63AA5}" type="presParOf" srcId="{81BB0D8E-902C-4B4C-B2AC-DCFE9F45337C}" destId="{CAC60B93-90B4-4755-9B13-54AF53464D6E}" srcOrd="8" destOrd="0" presId="urn:microsoft.com/office/officeart/2005/8/layout/vList4"/>
    <dgm:cxn modelId="{1282B353-E55C-4A7C-A99D-D4DB6804180D}" type="presParOf" srcId="{CAC60B93-90B4-4755-9B13-54AF53464D6E}" destId="{463E5C89-85EF-40C2-AA58-6F1684FF4100}" srcOrd="0" destOrd="0" presId="urn:microsoft.com/office/officeart/2005/8/layout/vList4"/>
    <dgm:cxn modelId="{B3467B59-0617-41BA-9A9B-2DB39AF4C88B}" type="presParOf" srcId="{CAC60B93-90B4-4755-9B13-54AF53464D6E}" destId="{FE3E9036-0BA5-497B-B850-5E7CA2C560F9}" srcOrd="1" destOrd="0" presId="urn:microsoft.com/office/officeart/2005/8/layout/vList4"/>
    <dgm:cxn modelId="{0752F342-AFC4-4385-87FB-9FEB21D635B8}" type="presParOf" srcId="{CAC60B93-90B4-4755-9B13-54AF53464D6E}" destId="{68A22402-7CD0-42BB-9A4C-10E4888C8F1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546666"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Accommodation</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£99,416,000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£10,948,000</a:t>
          </a:r>
          <a:endParaRPr lang="en-GB" sz="1200" kern="1200" dirty="0"/>
        </a:p>
      </dsp:txBody>
      <dsp:txXfrm>
        <a:off x="1813751" y="0"/>
        <a:ext cx="6732914" cy="1044186"/>
      </dsp:txXfrm>
    </dsp:sp>
    <dsp:sp modelId="{07135594-93CB-4EFA-A35C-4C650CB7FD38}">
      <dsp:nvSpPr>
        <dsp:cNvPr id="0" name=""/>
        <dsp:cNvSpPr/>
      </dsp:nvSpPr>
      <dsp:spPr>
        <a:xfrm>
          <a:off x="104418" y="104418"/>
          <a:ext cx="1709333"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8546666"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Shopping</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£33,080,000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£10,126,000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£39,217,000</a:t>
          </a:r>
          <a:endParaRPr lang="en-GB" sz="1200" kern="1200" dirty="0"/>
        </a:p>
      </dsp:txBody>
      <dsp:txXfrm>
        <a:off x="1813751" y="1148605"/>
        <a:ext cx="6732914" cy="1044186"/>
      </dsp:txXfrm>
    </dsp:sp>
    <dsp:sp modelId="{67E5A9FF-6D57-4C71-B22F-E89DA984D429}">
      <dsp:nvSpPr>
        <dsp:cNvPr id="0" name=""/>
        <dsp:cNvSpPr/>
      </dsp:nvSpPr>
      <dsp:spPr>
        <a:xfrm>
          <a:off x="104418" y="1253023"/>
          <a:ext cx="1709333"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8546666"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Food &amp; drink</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£58,163,000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£7,650,000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£52,770,000</a:t>
          </a:r>
          <a:endParaRPr lang="en-GB" sz="1200" kern="1200" dirty="0"/>
        </a:p>
      </dsp:txBody>
      <dsp:txXfrm>
        <a:off x="1813751" y="2297210"/>
        <a:ext cx="6732914" cy="1044186"/>
      </dsp:txXfrm>
    </dsp:sp>
    <dsp:sp modelId="{BE481B0E-BE93-41F3-AF47-51C9D354C9DD}">
      <dsp:nvSpPr>
        <dsp:cNvPr id="0" name=""/>
        <dsp:cNvSpPr/>
      </dsp:nvSpPr>
      <dsp:spPr>
        <a:xfrm>
          <a:off x="104418" y="2401629"/>
          <a:ext cx="1709333"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8546666"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Attractions/entertainment</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£28,132,000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£3,648,000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£12,510,000</a:t>
          </a:r>
          <a:endParaRPr lang="en-GB" sz="1200" kern="1200" dirty="0"/>
        </a:p>
      </dsp:txBody>
      <dsp:txXfrm>
        <a:off x="1813751" y="3445815"/>
        <a:ext cx="6732914" cy="1044186"/>
      </dsp:txXfrm>
    </dsp:sp>
    <dsp:sp modelId="{41D7557A-3834-4E3C-A1F2-CE4D259E3BE9}">
      <dsp:nvSpPr>
        <dsp:cNvPr id="0" name=""/>
        <dsp:cNvSpPr/>
      </dsp:nvSpPr>
      <dsp:spPr>
        <a:xfrm>
          <a:off x="104418" y="3550234"/>
          <a:ext cx="1709333"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8546666"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Travel</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£44,201,000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£3,332,000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£19,625,000</a:t>
          </a:r>
          <a:endParaRPr lang="en-GB" sz="1200" kern="1200" dirty="0"/>
        </a:p>
      </dsp:txBody>
      <dsp:txXfrm>
        <a:off x="1813751" y="4594421"/>
        <a:ext cx="6732914" cy="1044186"/>
      </dsp:txXfrm>
    </dsp:sp>
    <dsp:sp modelId="{FE3E9036-0BA5-497B-B850-5E7CA2C560F9}">
      <dsp:nvSpPr>
        <dsp:cNvPr id="0" name=""/>
        <dsp:cNvSpPr/>
      </dsp:nvSpPr>
      <dsp:spPr>
        <a:xfrm>
          <a:off x="104418" y="4698839"/>
          <a:ext cx="1709333"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8" cy="1125125"/>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Second Homes</a:t>
          </a:r>
        </a:p>
        <a:p>
          <a:pPr lvl="0" algn="l" defTabSz="711200">
            <a:lnSpc>
              <a:spcPct val="90000"/>
            </a:lnSpc>
            <a:spcBef>
              <a:spcPct val="0"/>
            </a:spcBef>
            <a:spcAft>
              <a:spcPct val="35000"/>
            </a:spcAft>
          </a:pPr>
          <a:r>
            <a:rPr lang="en-GB" sz="1600" b="0" i="0" u="none" kern="1200" dirty="0" smtClean="0"/>
            <a:t>£8,175,000		</a:t>
          </a:r>
          <a:endParaRPr lang="en-GB" sz="1600" kern="1200" dirty="0"/>
        </a:p>
      </dsp:txBody>
      <dsp:txXfrm>
        <a:off x="1850674" y="0"/>
        <a:ext cx="6840133" cy="1125125"/>
      </dsp:txXfrm>
    </dsp:sp>
    <dsp:sp modelId="{07135594-93CB-4EFA-A35C-4C650CB7FD38}">
      <dsp:nvSpPr>
        <dsp:cNvPr id="0" name=""/>
        <dsp:cNvSpPr/>
      </dsp:nvSpPr>
      <dsp:spPr>
        <a:xfrm>
          <a:off x="112512" y="112512"/>
          <a:ext cx="1738161" cy="9001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237637"/>
          <a:ext cx="8690808" cy="1125125"/>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Boats</a:t>
          </a:r>
        </a:p>
        <a:p>
          <a:pPr lvl="0" algn="l" defTabSz="711200">
            <a:lnSpc>
              <a:spcPct val="90000"/>
            </a:lnSpc>
            <a:spcBef>
              <a:spcPct val="0"/>
            </a:spcBef>
            <a:spcAft>
              <a:spcPct val="35000"/>
            </a:spcAft>
          </a:pPr>
          <a:r>
            <a:rPr lang="en-GB" sz="1600" b="0" i="0" u="none" kern="1200" dirty="0" smtClean="0"/>
            <a:t>£7,374,000</a:t>
          </a:r>
          <a:endParaRPr lang="en-GB" sz="1600" kern="1200" dirty="0"/>
        </a:p>
      </dsp:txBody>
      <dsp:txXfrm>
        <a:off x="1850674" y="1237637"/>
        <a:ext cx="6840133" cy="1125125"/>
      </dsp:txXfrm>
    </dsp:sp>
    <dsp:sp modelId="{67E5A9FF-6D57-4C71-B22F-E89DA984D429}">
      <dsp:nvSpPr>
        <dsp:cNvPr id="0" name=""/>
        <dsp:cNvSpPr/>
      </dsp:nvSpPr>
      <dsp:spPr>
        <a:xfrm>
          <a:off x="112512" y="1350150"/>
          <a:ext cx="1738161" cy="90010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475275"/>
          <a:ext cx="8690808" cy="1125125"/>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Visiting friends and relatives (non-visitor spend)</a:t>
          </a:r>
        </a:p>
        <a:p>
          <a:pPr lvl="0" algn="l" defTabSz="711200">
            <a:lnSpc>
              <a:spcPct val="90000"/>
            </a:lnSpc>
            <a:spcBef>
              <a:spcPct val="0"/>
            </a:spcBef>
            <a:spcAft>
              <a:spcPct val="35000"/>
            </a:spcAft>
          </a:pPr>
          <a:r>
            <a:rPr lang="en-GB" sz="1700" b="0" i="0" u="none" kern="1200" dirty="0" smtClean="0"/>
            <a:t>£62,429,000</a:t>
          </a:r>
          <a:endParaRPr lang="en-GB" sz="1600" kern="1200" dirty="0"/>
        </a:p>
      </dsp:txBody>
      <dsp:txXfrm>
        <a:off x="1850674" y="2475275"/>
        <a:ext cx="6840133" cy="1125125"/>
      </dsp:txXfrm>
    </dsp:sp>
    <dsp:sp modelId="{BE481B0E-BE93-41F3-AF47-51C9D354C9DD}">
      <dsp:nvSpPr>
        <dsp:cNvPr id="0" name=""/>
        <dsp:cNvSpPr/>
      </dsp:nvSpPr>
      <dsp:spPr>
        <a:xfrm>
          <a:off x="112512" y="2587788"/>
          <a:ext cx="1738161" cy="9001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18551" y="0"/>
          <a:ext cx="7010248" cy="1296144"/>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18"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Direct </a:t>
          </a:r>
        </a:p>
        <a:p>
          <a:pPr lvl="0" algn="ctr" defTabSz="533400">
            <a:lnSpc>
              <a:spcPct val="90000"/>
            </a:lnSpc>
            <a:spcBef>
              <a:spcPct val="0"/>
            </a:spcBef>
            <a:spcAft>
              <a:spcPct val="35000"/>
            </a:spcAft>
          </a:pPr>
          <a:r>
            <a:rPr lang="en-GB" sz="1200" b="0" i="0" u="none" kern="1200" dirty="0" smtClean="0"/>
            <a:t>27,076</a:t>
          </a:r>
          <a:endParaRPr lang="en-GB" sz="1200" kern="1200" dirty="0"/>
        </a:p>
      </dsp:txBody>
      <dsp:txXfrm>
        <a:off x="28127" y="414152"/>
        <a:ext cx="1780873" cy="467839"/>
      </dsp:txXfrm>
    </dsp:sp>
    <dsp:sp modelId="{58BE4C59-F161-4C18-B150-AE47E3E23776}">
      <dsp:nvSpPr>
        <dsp:cNvPr id="0" name=""/>
        <dsp:cNvSpPr/>
      </dsp:nvSpPr>
      <dsp:spPr>
        <a:xfrm>
          <a:off x="2139559"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Indirect </a:t>
          </a:r>
        </a:p>
        <a:p>
          <a:pPr lvl="0" algn="ctr" defTabSz="533400">
            <a:lnSpc>
              <a:spcPct val="90000"/>
            </a:lnSpc>
            <a:spcBef>
              <a:spcPct val="0"/>
            </a:spcBef>
            <a:spcAft>
              <a:spcPct val="35000"/>
            </a:spcAft>
          </a:pPr>
          <a:r>
            <a:rPr lang="en-GB" sz="1200" kern="1200" dirty="0" smtClean="0"/>
            <a:t>10,647</a:t>
          </a:r>
          <a:endParaRPr lang="en-GB" sz="1200" kern="1200" dirty="0"/>
        </a:p>
      </dsp:txBody>
      <dsp:txXfrm>
        <a:off x="2164868" y="414152"/>
        <a:ext cx="1780873" cy="467839"/>
      </dsp:txXfrm>
    </dsp:sp>
    <dsp:sp modelId="{4920BF9A-2356-4A2A-A1B0-0ABDD7D4769A}">
      <dsp:nvSpPr>
        <dsp:cNvPr id="0" name=""/>
        <dsp:cNvSpPr/>
      </dsp:nvSpPr>
      <dsp:spPr>
        <a:xfrm>
          <a:off x="4276299"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Induced </a:t>
          </a:r>
        </a:p>
        <a:p>
          <a:pPr lvl="0" algn="ctr" defTabSz="533400">
            <a:lnSpc>
              <a:spcPct val="90000"/>
            </a:lnSpc>
            <a:spcBef>
              <a:spcPct val="0"/>
            </a:spcBef>
            <a:spcAft>
              <a:spcPct val="35000"/>
            </a:spcAft>
          </a:pPr>
          <a:r>
            <a:rPr lang="en-GB" sz="1200" kern="1200" dirty="0" smtClean="0"/>
            <a:t>7,541</a:t>
          </a:r>
          <a:endParaRPr lang="en-GB" sz="1200" kern="1200" dirty="0"/>
        </a:p>
      </dsp:txBody>
      <dsp:txXfrm>
        <a:off x="4301608" y="414152"/>
        <a:ext cx="1780873" cy="467839"/>
      </dsp:txXfrm>
    </dsp:sp>
    <dsp:sp modelId="{1FDE5A7A-1A8A-4A0C-8AC3-B194CACC948E}">
      <dsp:nvSpPr>
        <dsp:cNvPr id="0" name=""/>
        <dsp:cNvSpPr/>
      </dsp:nvSpPr>
      <dsp:spPr>
        <a:xfrm>
          <a:off x="6413040"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Total </a:t>
          </a:r>
        </a:p>
        <a:p>
          <a:pPr lvl="0" algn="ctr" defTabSz="533400">
            <a:lnSpc>
              <a:spcPct val="90000"/>
            </a:lnSpc>
            <a:spcBef>
              <a:spcPct val="0"/>
            </a:spcBef>
            <a:spcAft>
              <a:spcPct val="35000"/>
            </a:spcAft>
          </a:pPr>
          <a:r>
            <a:rPr lang="en-GB" sz="1200" kern="1200" dirty="0" smtClean="0"/>
            <a:t>45,263</a:t>
          </a:r>
          <a:endParaRPr lang="en-GB" sz="1200" kern="1200" dirty="0"/>
        </a:p>
      </dsp:txBody>
      <dsp:txXfrm>
        <a:off x="6438349" y="414152"/>
        <a:ext cx="1780873" cy="4678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3037" y="0"/>
          <a:ext cx="7010248" cy="1296144"/>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18"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r>
            <a:rPr lang="en-GB" sz="1200" kern="1200" dirty="0" smtClean="0"/>
            <a:t>Direct </a:t>
          </a:r>
        </a:p>
        <a:p>
          <a:pPr lvl="0" algn="ctr" defTabSz="533400">
            <a:lnSpc>
              <a:spcPct val="90000"/>
            </a:lnSpc>
            <a:spcBef>
              <a:spcPct val="0"/>
            </a:spcBef>
            <a:spcAft>
              <a:spcPct val="35000"/>
            </a:spcAft>
          </a:pPr>
          <a:r>
            <a:rPr lang="en-GB" sz="1200" kern="1200" dirty="0" smtClean="0"/>
            <a:t>39,511</a:t>
          </a:r>
          <a:endParaRPr lang="en-GB" sz="1200" kern="1200" dirty="0" smtClean="0"/>
        </a:p>
        <a:p>
          <a:pPr lvl="0" algn="ctr" defTabSz="533400">
            <a:lnSpc>
              <a:spcPct val="90000"/>
            </a:lnSpc>
            <a:spcBef>
              <a:spcPct val="0"/>
            </a:spcBef>
            <a:spcAft>
              <a:spcPct val="35000"/>
            </a:spcAft>
          </a:pPr>
          <a:endParaRPr lang="en-GB" sz="700" kern="1200" dirty="0"/>
        </a:p>
      </dsp:txBody>
      <dsp:txXfrm>
        <a:off x="28127" y="414152"/>
        <a:ext cx="1780873" cy="467839"/>
      </dsp:txXfrm>
    </dsp:sp>
    <dsp:sp modelId="{58BE4C59-F161-4C18-B150-AE47E3E23776}">
      <dsp:nvSpPr>
        <dsp:cNvPr id="0" name=""/>
        <dsp:cNvSpPr/>
      </dsp:nvSpPr>
      <dsp:spPr>
        <a:xfrm>
          <a:off x="2139559"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Indirect </a:t>
          </a:r>
        </a:p>
        <a:p>
          <a:pPr lvl="0" algn="ctr" defTabSz="533400">
            <a:lnSpc>
              <a:spcPct val="90000"/>
            </a:lnSpc>
            <a:spcBef>
              <a:spcPct val="0"/>
            </a:spcBef>
            <a:spcAft>
              <a:spcPct val="35000"/>
            </a:spcAft>
          </a:pPr>
          <a:r>
            <a:rPr lang="en-GB" sz="1200" kern="1200" dirty="0" smtClean="0"/>
            <a:t>12,137</a:t>
          </a:r>
          <a:endParaRPr lang="en-GB" sz="1200" kern="1200" dirty="0"/>
        </a:p>
      </dsp:txBody>
      <dsp:txXfrm>
        <a:off x="2164868" y="414152"/>
        <a:ext cx="1780873" cy="467839"/>
      </dsp:txXfrm>
    </dsp:sp>
    <dsp:sp modelId="{4920BF9A-2356-4A2A-A1B0-0ABDD7D4769A}">
      <dsp:nvSpPr>
        <dsp:cNvPr id="0" name=""/>
        <dsp:cNvSpPr/>
      </dsp:nvSpPr>
      <dsp:spPr>
        <a:xfrm>
          <a:off x="4276299"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Induced </a:t>
          </a:r>
        </a:p>
        <a:p>
          <a:pPr lvl="0" algn="ctr" defTabSz="533400">
            <a:lnSpc>
              <a:spcPct val="90000"/>
            </a:lnSpc>
            <a:spcBef>
              <a:spcPct val="0"/>
            </a:spcBef>
            <a:spcAft>
              <a:spcPct val="35000"/>
            </a:spcAft>
          </a:pPr>
          <a:r>
            <a:rPr lang="en-GB" sz="1200" kern="1200" dirty="0" smtClean="0"/>
            <a:t>8,596</a:t>
          </a:r>
          <a:endParaRPr lang="en-GB" sz="1200" kern="1200" dirty="0"/>
        </a:p>
      </dsp:txBody>
      <dsp:txXfrm>
        <a:off x="4301608" y="414152"/>
        <a:ext cx="1780873" cy="467839"/>
      </dsp:txXfrm>
    </dsp:sp>
    <dsp:sp modelId="{CCCC0AF4-B4CA-4E48-9746-42C4F08F1C14}">
      <dsp:nvSpPr>
        <dsp:cNvPr id="0" name=""/>
        <dsp:cNvSpPr/>
      </dsp:nvSpPr>
      <dsp:spPr>
        <a:xfrm>
          <a:off x="6413040" y="388843"/>
          <a:ext cx="1831491"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Total </a:t>
          </a:r>
        </a:p>
        <a:p>
          <a:pPr lvl="0" algn="ctr" defTabSz="533400">
            <a:lnSpc>
              <a:spcPct val="90000"/>
            </a:lnSpc>
            <a:spcBef>
              <a:spcPct val="0"/>
            </a:spcBef>
            <a:spcAft>
              <a:spcPct val="35000"/>
            </a:spcAft>
          </a:pPr>
          <a:r>
            <a:rPr lang="en-GB" sz="1200" kern="1200" dirty="0" smtClean="0"/>
            <a:t>60,244</a:t>
          </a:r>
          <a:endParaRPr lang="en-GB" sz="1200" kern="1200" dirty="0"/>
        </a:p>
      </dsp:txBody>
      <dsp:txXfrm>
        <a:off x="6438349" y="414152"/>
        <a:ext cx="1780873" cy="467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90807" cy="1192632"/>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Second Homes</a:t>
          </a:r>
        </a:p>
        <a:p>
          <a:pPr lvl="0" algn="l" defTabSz="711200">
            <a:lnSpc>
              <a:spcPct val="90000"/>
            </a:lnSpc>
            <a:spcBef>
              <a:spcPct val="0"/>
            </a:spcBef>
            <a:spcAft>
              <a:spcPct val="35000"/>
            </a:spcAft>
          </a:pPr>
          <a:r>
            <a:rPr lang="en-GB" sz="1600" b="0" i="0" u="none" kern="1200" dirty="0" smtClean="0"/>
            <a:t>£905,000		</a:t>
          </a:r>
          <a:endParaRPr lang="en-GB" sz="1600" kern="1200" dirty="0"/>
        </a:p>
      </dsp:txBody>
      <dsp:txXfrm>
        <a:off x="1857424" y="0"/>
        <a:ext cx="6833382" cy="1192632"/>
      </dsp:txXfrm>
    </dsp:sp>
    <dsp:sp modelId="{07135594-93CB-4EFA-A35C-4C650CB7FD38}">
      <dsp:nvSpPr>
        <dsp:cNvPr id="0" name=""/>
        <dsp:cNvSpPr/>
      </dsp:nvSpPr>
      <dsp:spPr>
        <a:xfrm>
          <a:off x="119263" y="119263"/>
          <a:ext cx="1738161" cy="954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311896"/>
          <a:ext cx="8690807" cy="1192632"/>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Boats</a:t>
          </a:r>
        </a:p>
        <a:p>
          <a:pPr lvl="0" algn="l" defTabSz="711200">
            <a:lnSpc>
              <a:spcPct val="90000"/>
            </a:lnSpc>
            <a:spcBef>
              <a:spcPct val="0"/>
            </a:spcBef>
            <a:spcAft>
              <a:spcPct val="35000"/>
            </a:spcAft>
          </a:pPr>
          <a:r>
            <a:rPr lang="en-GB" sz="1600" b="0" i="0" u="none" kern="1200" dirty="0" smtClean="0"/>
            <a:t>£2,190,000</a:t>
          </a:r>
          <a:endParaRPr lang="en-GB" sz="1600" kern="1200" dirty="0"/>
        </a:p>
      </dsp:txBody>
      <dsp:txXfrm>
        <a:off x="1857424" y="1311896"/>
        <a:ext cx="6833382" cy="1192632"/>
      </dsp:txXfrm>
    </dsp:sp>
    <dsp:sp modelId="{67E5A9FF-6D57-4C71-B22F-E89DA984D429}">
      <dsp:nvSpPr>
        <dsp:cNvPr id="0" name=""/>
        <dsp:cNvSpPr/>
      </dsp:nvSpPr>
      <dsp:spPr>
        <a:xfrm>
          <a:off x="119263" y="1431159"/>
          <a:ext cx="1738161" cy="95410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623792"/>
          <a:ext cx="8690807" cy="1192632"/>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Visiting friends and relatives (non-visitor spend)</a:t>
          </a:r>
        </a:p>
        <a:p>
          <a:pPr lvl="0" algn="l" defTabSz="711200">
            <a:lnSpc>
              <a:spcPct val="90000"/>
            </a:lnSpc>
            <a:spcBef>
              <a:spcPct val="0"/>
            </a:spcBef>
            <a:spcAft>
              <a:spcPct val="35000"/>
            </a:spcAft>
          </a:pPr>
          <a:r>
            <a:rPr lang="en-GB" sz="1600" b="0" i="0" u="none" kern="1200" dirty="0" smtClean="0"/>
            <a:t>£7,086,000</a:t>
          </a:r>
          <a:endParaRPr lang="en-GB" sz="1600" kern="1200" dirty="0"/>
        </a:p>
      </dsp:txBody>
      <dsp:txXfrm>
        <a:off x="1857424" y="2623792"/>
        <a:ext cx="6833382" cy="1192632"/>
      </dsp:txXfrm>
    </dsp:sp>
    <dsp:sp modelId="{BE481B0E-BE93-41F3-AF47-51C9D354C9DD}">
      <dsp:nvSpPr>
        <dsp:cNvPr id="0" name=""/>
        <dsp:cNvSpPr/>
      </dsp:nvSpPr>
      <dsp:spPr>
        <a:xfrm>
          <a:off x="119263" y="2743055"/>
          <a:ext cx="1738161" cy="9541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r>
            <a:rPr lang="en-GB" sz="1200" kern="1200" dirty="0" smtClean="0"/>
            <a:t>Direct </a:t>
          </a:r>
        </a:p>
        <a:p>
          <a:pPr lvl="0" algn="ctr" defTabSz="533400">
            <a:lnSpc>
              <a:spcPct val="90000"/>
            </a:lnSpc>
            <a:spcBef>
              <a:spcPct val="0"/>
            </a:spcBef>
            <a:spcAft>
              <a:spcPct val="35000"/>
            </a:spcAft>
          </a:pPr>
          <a:r>
            <a:rPr lang="en-GB" sz="1200" kern="1200" dirty="0" smtClean="0"/>
            <a:t>7,336</a:t>
          </a:r>
        </a:p>
        <a:p>
          <a:pPr lvl="0" algn="ctr" defTabSz="533400">
            <a:lnSpc>
              <a:spcPct val="90000"/>
            </a:lnSpc>
            <a:spcBef>
              <a:spcPct val="0"/>
            </a:spcBef>
            <a:spcAft>
              <a:spcPct val="35000"/>
            </a:spcAft>
          </a:pPr>
          <a:endParaRPr lang="en-GB" sz="7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Indirect </a:t>
          </a:r>
        </a:p>
        <a:p>
          <a:pPr lvl="0" algn="ctr" defTabSz="533400">
            <a:lnSpc>
              <a:spcPct val="90000"/>
            </a:lnSpc>
            <a:spcBef>
              <a:spcPct val="0"/>
            </a:spcBef>
            <a:spcAft>
              <a:spcPct val="35000"/>
            </a:spcAft>
          </a:pPr>
          <a:r>
            <a:rPr lang="en-GB" sz="1200" kern="1200" dirty="0" smtClean="0"/>
            <a:t>2,014</a:t>
          </a:r>
          <a:endParaRPr lang="en-GB" sz="1200" kern="1200" dirty="0"/>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Induced </a:t>
          </a:r>
        </a:p>
        <a:p>
          <a:pPr lvl="0" algn="ctr" defTabSz="533400">
            <a:lnSpc>
              <a:spcPct val="90000"/>
            </a:lnSpc>
            <a:spcBef>
              <a:spcPct val="0"/>
            </a:spcBef>
            <a:spcAft>
              <a:spcPct val="35000"/>
            </a:spcAft>
          </a:pPr>
          <a:r>
            <a:rPr lang="en-GB" sz="1200" kern="1200" dirty="0" smtClean="0"/>
            <a:t>773</a:t>
          </a:r>
          <a:endParaRPr lang="en-GB" sz="1200" kern="1200" dirty="0"/>
        </a:p>
      </dsp:txBody>
      <dsp:txXfrm>
        <a:off x="4376679" y="414152"/>
        <a:ext cx="1813025" cy="467839"/>
      </dsp:txXfrm>
    </dsp:sp>
    <dsp:sp modelId="{CCCC0AF4-B4CA-4E48-9746-42C4F08F1C14}">
      <dsp:nvSpPr>
        <dsp:cNvPr id="0" name=""/>
        <dsp:cNvSpPr/>
      </dsp:nvSpPr>
      <dsp:spPr>
        <a:xfrm>
          <a:off x="6525621"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Total </a:t>
          </a:r>
        </a:p>
        <a:p>
          <a:pPr lvl="0" algn="ctr" defTabSz="533400">
            <a:lnSpc>
              <a:spcPct val="90000"/>
            </a:lnSpc>
            <a:spcBef>
              <a:spcPct val="0"/>
            </a:spcBef>
            <a:spcAft>
              <a:spcPct val="35000"/>
            </a:spcAft>
          </a:pPr>
          <a:r>
            <a:rPr lang="en-GB" sz="1200" kern="1200" dirty="0" smtClean="0"/>
            <a:t>10,123</a:t>
          </a:r>
          <a:endParaRPr lang="en-GB" sz="1200" kern="1200" dirty="0"/>
        </a:p>
      </dsp:txBody>
      <dsp:txXfrm>
        <a:off x="6550930" y="414152"/>
        <a:ext cx="1813025" cy="467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77F5B-8ACF-4C1C-B901-68E9D416105C}">
      <dsp:nvSpPr>
        <dsp:cNvPr id="0" name=""/>
        <dsp:cNvSpPr/>
      </dsp:nvSpPr>
      <dsp:spPr>
        <a:xfrm>
          <a:off x="629410" y="0"/>
          <a:ext cx="7133313" cy="1296144"/>
        </a:xfrm>
        <a:prstGeom prst="rightArrow">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A8C86B64-AF93-4804-A74E-CEC2A703E71D}">
      <dsp:nvSpPr>
        <dsp:cNvPr id="0" name=""/>
        <dsp:cNvSpPr/>
      </dsp:nvSpPr>
      <dsp:spPr>
        <a:xfrm>
          <a:off x="2868"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Direct </a:t>
          </a:r>
        </a:p>
        <a:p>
          <a:pPr lvl="0" algn="ctr" defTabSz="533400">
            <a:lnSpc>
              <a:spcPct val="90000"/>
            </a:lnSpc>
            <a:spcBef>
              <a:spcPct val="0"/>
            </a:spcBef>
            <a:spcAft>
              <a:spcPct val="35000"/>
            </a:spcAft>
          </a:pPr>
          <a:r>
            <a:rPr lang="en-GB" sz="1200" kern="1200" dirty="0" smtClean="0"/>
            <a:t>5,013</a:t>
          </a:r>
          <a:endParaRPr lang="en-GB" sz="1200" kern="1200" dirty="0"/>
        </a:p>
      </dsp:txBody>
      <dsp:txXfrm>
        <a:off x="28177" y="414152"/>
        <a:ext cx="1813025" cy="467839"/>
      </dsp:txXfrm>
    </dsp:sp>
    <dsp:sp modelId="{58BE4C59-F161-4C18-B150-AE47E3E23776}">
      <dsp:nvSpPr>
        <dsp:cNvPr id="0" name=""/>
        <dsp:cNvSpPr/>
      </dsp:nvSpPr>
      <dsp:spPr>
        <a:xfrm>
          <a:off x="2177119"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Indirect </a:t>
          </a:r>
        </a:p>
        <a:p>
          <a:pPr lvl="0" algn="ctr" defTabSz="533400">
            <a:lnSpc>
              <a:spcPct val="90000"/>
            </a:lnSpc>
            <a:spcBef>
              <a:spcPct val="0"/>
            </a:spcBef>
            <a:spcAft>
              <a:spcPct val="35000"/>
            </a:spcAft>
          </a:pPr>
          <a:r>
            <a:rPr lang="en-GB" sz="1200" kern="1200" dirty="0" smtClean="0"/>
            <a:t>1,767</a:t>
          </a:r>
          <a:endParaRPr lang="en-GB" sz="1200" kern="1200" dirty="0"/>
        </a:p>
      </dsp:txBody>
      <dsp:txXfrm>
        <a:off x="2202428" y="414152"/>
        <a:ext cx="1813025" cy="467839"/>
      </dsp:txXfrm>
    </dsp:sp>
    <dsp:sp modelId="{4920BF9A-2356-4A2A-A1B0-0ABDD7D4769A}">
      <dsp:nvSpPr>
        <dsp:cNvPr id="0" name=""/>
        <dsp:cNvSpPr/>
      </dsp:nvSpPr>
      <dsp:spPr>
        <a:xfrm>
          <a:off x="4351370"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Induced </a:t>
          </a:r>
        </a:p>
        <a:p>
          <a:pPr lvl="0" algn="ctr" defTabSz="533400">
            <a:lnSpc>
              <a:spcPct val="90000"/>
            </a:lnSpc>
            <a:spcBef>
              <a:spcPct val="0"/>
            </a:spcBef>
            <a:spcAft>
              <a:spcPct val="35000"/>
            </a:spcAft>
          </a:pPr>
          <a:r>
            <a:rPr lang="en-GB" sz="1200" kern="1200" dirty="0" smtClean="0"/>
            <a:t>678</a:t>
          </a:r>
          <a:endParaRPr lang="en-GB" sz="1200" kern="1200" dirty="0"/>
        </a:p>
      </dsp:txBody>
      <dsp:txXfrm>
        <a:off x="4376679" y="414152"/>
        <a:ext cx="1813025" cy="467839"/>
      </dsp:txXfrm>
    </dsp:sp>
    <dsp:sp modelId="{1FDE5A7A-1A8A-4A0C-8AC3-B194CACC948E}">
      <dsp:nvSpPr>
        <dsp:cNvPr id="0" name=""/>
        <dsp:cNvSpPr/>
      </dsp:nvSpPr>
      <dsp:spPr>
        <a:xfrm>
          <a:off x="6525621" y="388843"/>
          <a:ext cx="1863643" cy="518457"/>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Total </a:t>
          </a:r>
        </a:p>
        <a:p>
          <a:pPr lvl="0" algn="ctr" defTabSz="533400">
            <a:lnSpc>
              <a:spcPct val="90000"/>
            </a:lnSpc>
            <a:spcBef>
              <a:spcPct val="0"/>
            </a:spcBef>
            <a:spcAft>
              <a:spcPct val="35000"/>
            </a:spcAft>
          </a:pPr>
          <a:r>
            <a:rPr lang="en-GB" sz="1200" kern="1200" dirty="0" smtClean="0"/>
            <a:t>7,458</a:t>
          </a:r>
          <a:endParaRPr lang="en-GB" sz="1200" kern="1200" dirty="0"/>
        </a:p>
      </dsp:txBody>
      <dsp:txXfrm>
        <a:off x="6550930" y="414152"/>
        <a:ext cx="1813025" cy="467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C781-1904-487A-95CE-BA9C2BD35D13}">
      <dsp:nvSpPr>
        <dsp:cNvPr id="0" name=""/>
        <dsp:cNvSpPr/>
      </dsp:nvSpPr>
      <dsp:spPr>
        <a:xfrm>
          <a:off x="0" y="2357884"/>
          <a:ext cx="2881014" cy="77391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Total visitor spend</a:t>
          </a:r>
          <a:endParaRPr lang="en-GB" sz="1400" b="1" kern="1200" dirty="0"/>
        </a:p>
      </dsp:txBody>
      <dsp:txXfrm>
        <a:off x="0" y="2357884"/>
        <a:ext cx="2881014" cy="417911"/>
      </dsp:txXfrm>
    </dsp:sp>
    <dsp:sp modelId="{7318F1F6-8A5C-4E4A-8489-7BF06F1AE9DD}">
      <dsp:nvSpPr>
        <dsp:cNvPr id="0" name=""/>
        <dsp:cNvSpPr/>
      </dsp:nvSpPr>
      <dsp:spPr>
        <a:xfrm>
          <a:off x="0" y="2760317"/>
          <a:ext cx="1440507" cy="355998"/>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UK £</a:t>
          </a:r>
          <a:r>
            <a:rPr lang="en-GB" sz="1400" b="1" kern="1200" dirty="0" smtClean="0"/>
            <a:t>1,184,354,000</a:t>
          </a:r>
          <a:endParaRPr lang="en-GB" sz="1400" b="1" kern="1200" dirty="0" smtClean="0"/>
        </a:p>
        <a:p>
          <a:pPr lvl="0" algn="ctr" defTabSz="622300">
            <a:lnSpc>
              <a:spcPct val="90000"/>
            </a:lnSpc>
            <a:spcBef>
              <a:spcPct val="0"/>
            </a:spcBef>
            <a:spcAft>
              <a:spcPct val="35000"/>
            </a:spcAft>
          </a:pPr>
          <a:endParaRPr lang="en-GB" sz="1400" b="1" kern="1200" dirty="0"/>
        </a:p>
      </dsp:txBody>
      <dsp:txXfrm>
        <a:off x="0" y="2760317"/>
        <a:ext cx="1440507" cy="355998"/>
      </dsp:txXfrm>
    </dsp:sp>
    <dsp:sp modelId="{E8247AD4-AD67-418E-AD32-F1797A559A28}">
      <dsp:nvSpPr>
        <dsp:cNvPr id="0" name=""/>
        <dsp:cNvSpPr/>
      </dsp:nvSpPr>
      <dsp:spPr>
        <a:xfrm>
          <a:off x="1440507" y="2760317"/>
          <a:ext cx="1440507" cy="355998"/>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Overseas £</a:t>
          </a:r>
          <a:r>
            <a:rPr lang="en-GB" sz="1400" b="1" kern="1200" dirty="0" smtClean="0"/>
            <a:t>197,635,000</a:t>
          </a:r>
          <a:endParaRPr lang="en-GB" sz="1400" b="1" kern="1200" dirty="0" smtClean="0"/>
        </a:p>
        <a:p>
          <a:pPr lvl="0" algn="ctr" defTabSz="622300">
            <a:lnSpc>
              <a:spcPct val="90000"/>
            </a:lnSpc>
            <a:spcBef>
              <a:spcPct val="0"/>
            </a:spcBef>
            <a:spcAft>
              <a:spcPct val="35000"/>
            </a:spcAft>
          </a:pPr>
          <a:endParaRPr lang="en-GB" sz="1400" b="1" kern="1200" dirty="0"/>
        </a:p>
      </dsp:txBody>
      <dsp:txXfrm>
        <a:off x="1440507" y="2760317"/>
        <a:ext cx="1440507" cy="355998"/>
      </dsp:txXfrm>
    </dsp:sp>
    <dsp:sp modelId="{0A9EA913-C7ED-4D64-8078-E56B1BC3DF8F}">
      <dsp:nvSpPr>
        <dsp:cNvPr id="0" name=""/>
        <dsp:cNvSpPr/>
      </dsp:nvSpPr>
      <dsp:spPr>
        <a:xfrm rot="10800000">
          <a:off x="0" y="1179218"/>
          <a:ext cx="2881014" cy="1190273"/>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Total visitor nights</a:t>
          </a:r>
          <a:endParaRPr lang="en-GB" sz="1400" b="1" kern="1200" dirty="0"/>
        </a:p>
      </dsp:txBody>
      <dsp:txXfrm rot="-10800000">
        <a:off x="0" y="1179218"/>
        <a:ext cx="2881014" cy="417786"/>
      </dsp:txXfrm>
    </dsp:sp>
    <dsp:sp modelId="{02A688AC-E37E-4A72-A359-AFF58DD35B8F}">
      <dsp:nvSpPr>
        <dsp:cNvPr id="0" name=""/>
        <dsp:cNvSpPr/>
      </dsp:nvSpPr>
      <dsp:spPr>
        <a:xfrm>
          <a:off x="0" y="1597005"/>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endParaRPr lang="en-GB" sz="1100" b="1" kern="1200" dirty="0" smtClean="0"/>
        </a:p>
        <a:p>
          <a:pPr lvl="0" algn="ctr" defTabSz="488950">
            <a:lnSpc>
              <a:spcPct val="90000"/>
            </a:lnSpc>
            <a:spcBef>
              <a:spcPct val="0"/>
            </a:spcBef>
            <a:spcAft>
              <a:spcPct val="35000"/>
            </a:spcAft>
          </a:pPr>
          <a:r>
            <a:rPr lang="en-GB" sz="1400" b="1" kern="1200" dirty="0" smtClean="0"/>
            <a:t>UK       </a:t>
          </a:r>
          <a:r>
            <a:rPr lang="en-GB" sz="1400" b="1" kern="1200" dirty="0" smtClean="0"/>
            <a:t>20,494,000</a:t>
          </a:r>
          <a:endParaRPr lang="en-GB" sz="1400" b="1" kern="1200" dirty="0" smtClean="0"/>
        </a:p>
        <a:p>
          <a:pPr lvl="0" algn="ctr" defTabSz="488950">
            <a:lnSpc>
              <a:spcPct val="90000"/>
            </a:lnSpc>
            <a:spcBef>
              <a:spcPct val="0"/>
            </a:spcBef>
            <a:spcAft>
              <a:spcPct val="35000"/>
            </a:spcAft>
          </a:pPr>
          <a:endParaRPr lang="en-GB" sz="1100" b="1" kern="1200" dirty="0"/>
        </a:p>
      </dsp:txBody>
      <dsp:txXfrm>
        <a:off x="0" y="1597005"/>
        <a:ext cx="1440507" cy="355891"/>
      </dsp:txXfrm>
    </dsp:sp>
    <dsp:sp modelId="{59EB67B3-34E3-42D1-8CC1-1CF5510B8E6C}">
      <dsp:nvSpPr>
        <dsp:cNvPr id="0" name=""/>
        <dsp:cNvSpPr/>
      </dsp:nvSpPr>
      <dsp:spPr>
        <a:xfrm>
          <a:off x="1440507" y="1597005"/>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Overseas </a:t>
          </a:r>
          <a:r>
            <a:rPr lang="en-GB" sz="1400" b="1" kern="1200" dirty="0" smtClean="0"/>
            <a:t>3,360,000</a:t>
          </a:r>
          <a:endParaRPr lang="en-GB" sz="1400" b="1" kern="1200" dirty="0" smtClean="0"/>
        </a:p>
        <a:p>
          <a:pPr lvl="0" algn="ctr" defTabSz="622300">
            <a:lnSpc>
              <a:spcPct val="90000"/>
            </a:lnSpc>
            <a:spcBef>
              <a:spcPct val="0"/>
            </a:spcBef>
            <a:spcAft>
              <a:spcPct val="35000"/>
            </a:spcAft>
          </a:pPr>
          <a:endParaRPr lang="en-GB" sz="1400" b="1" kern="1200" dirty="0"/>
        </a:p>
      </dsp:txBody>
      <dsp:txXfrm>
        <a:off x="1440507" y="1597005"/>
        <a:ext cx="1440507" cy="355891"/>
      </dsp:txXfrm>
    </dsp:sp>
    <dsp:sp modelId="{EE34F13B-63AE-4020-86CB-007147B79C41}">
      <dsp:nvSpPr>
        <dsp:cNvPr id="0" name=""/>
        <dsp:cNvSpPr/>
      </dsp:nvSpPr>
      <dsp:spPr>
        <a:xfrm rot="10800000">
          <a:off x="0" y="553"/>
          <a:ext cx="2881014" cy="1190273"/>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Total staying trips</a:t>
          </a:r>
          <a:endParaRPr lang="en-GB" sz="1400" b="1" kern="1200" dirty="0"/>
        </a:p>
      </dsp:txBody>
      <dsp:txXfrm rot="-10800000">
        <a:off x="0" y="553"/>
        <a:ext cx="2881014" cy="417786"/>
      </dsp:txXfrm>
    </dsp:sp>
    <dsp:sp modelId="{CEE5FC30-845A-49B7-914A-C247F8625A9F}">
      <dsp:nvSpPr>
        <dsp:cNvPr id="0" name=""/>
        <dsp:cNvSpPr/>
      </dsp:nvSpPr>
      <dsp:spPr>
        <a:xfrm>
          <a:off x="0" y="418339"/>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b="1" kern="1200" dirty="0" smtClean="0"/>
            <a:t>UK        </a:t>
          </a:r>
          <a:r>
            <a:rPr lang="en-GB" sz="1400" b="1" kern="1200" dirty="0" smtClean="0"/>
            <a:t>5,274,000</a:t>
          </a:r>
          <a:endParaRPr lang="en-GB" sz="1400" b="1" kern="1200" dirty="0"/>
        </a:p>
      </dsp:txBody>
      <dsp:txXfrm>
        <a:off x="0" y="418339"/>
        <a:ext cx="1440507" cy="355891"/>
      </dsp:txXfrm>
    </dsp:sp>
    <dsp:sp modelId="{FBB462F7-74A2-4E0F-9BDB-A4D1F72A0FA4}">
      <dsp:nvSpPr>
        <dsp:cNvPr id="0" name=""/>
        <dsp:cNvSpPr/>
      </dsp:nvSpPr>
      <dsp:spPr>
        <a:xfrm>
          <a:off x="1440507" y="418339"/>
          <a:ext cx="1440507" cy="355891"/>
        </a:xfrm>
        <a:prstGeom prst="rect">
          <a:avLst/>
        </a:prstGeom>
        <a:solidFill>
          <a:schemeClr val="accent4">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Overseas 458,000</a:t>
          </a:r>
        </a:p>
        <a:p>
          <a:pPr lvl="0" algn="ctr" defTabSz="622300">
            <a:lnSpc>
              <a:spcPct val="90000"/>
            </a:lnSpc>
            <a:spcBef>
              <a:spcPct val="0"/>
            </a:spcBef>
            <a:spcAft>
              <a:spcPct val="35000"/>
            </a:spcAft>
          </a:pPr>
          <a:endParaRPr lang="en-GB" sz="1400" b="1" kern="1200" dirty="0"/>
        </a:p>
      </dsp:txBody>
      <dsp:txXfrm>
        <a:off x="1440507" y="418339"/>
        <a:ext cx="1440507" cy="355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4C23B-43E0-406F-BB94-388BD7C952AC}">
      <dsp:nvSpPr>
        <dsp:cNvPr id="0" name=""/>
        <dsp:cNvSpPr/>
      </dsp:nvSpPr>
      <dsp:spPr>
        <a:xfrm>
          <a:off x="0" y="956134"/>
          <a:ext cx="2881014" cy="627327"/>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Total day trip spend</a:t>
          </a:r>
        </a:p>
        <a:p>
          <a:pPr lvl="0" algn="ctr" defTabSz="622300">
            <a:lnSpc>
              <a:spcPct val="90000"/>
            </a:lnSpc>
            <a:spcBef>
              <a:spcPct val="0"/>
            </a:spcBef>
            <a:spcAft>
              <a:spcPct val="35000"/>
            </a:spcAft>
          </a:pPr>
          <a:r>
            <a:rPr lang="en-GB" sz="1400" b="1" kern="1200" dirty="0" smtClean="0">
              <a:solidFill>
                <a:schemeClr val="tx1"/>
              </a:solidFill>
            </a:rPr>
            <a:t>£</a:t>
          </a:r>
          <a:r>
            <a:rPr lang="en-GB" sz="1400" b="1" kern="1200" dirty="0" smtClean="0">
              <a:solidFill>
                <a:schemeClr val="tx1"/>
              </a:solidFill>
            </a:rPr>
            <a:t>1,037,300,000</a:t>
          </a:r>
          <a:endParaRPr lang="en-GB" sz="1400" b="1" kern="1200" dirty="0" smtClean="0">
            <a:solidFill>
              <a:schemeClr val="tx1"/>
            </a:solidFill>
          </a:endParaRPr>
        </a:p>
        <a:p>
          <a:pPr lvl="0" algn="ctr" defTabSz="622300">
            <a:lnSpc>
              <a:spcPct val="90000"/>
            </a:lnSpc>
            <a:spcBef>
              <a:spcPct val="0"/>
            </a:spcBef>
            <a:spcAft>
              <a:spcPct val="35000"/>
            </a:spcAft>
          </a:pPr>
          <a:endParaRPr lang="en-GB" sz="1400" b="1" kern="1200" dirty="0"/>
        </a:p>
      </dsp:txBody>
      <dsp:txXfrm>
        <a:off x="0" y="956134"/>
        <a:ext cx="2881014" cy="627327"/>
      </dsp:txXfrm>
    </dsp:sp>
    <dsp:sp modelId="{0FFAD96F-FCD5-420A-8461-EE7A7567B806}">
      <dsp:nvSpPr>
        <dsp:cNvPr id="0" name=""/>
        <dsp:cNvSpPr/>
      </dsp:nvSpPr>
      <dsp:spPr>
        <a:xfrm rot="10800000">
          <a:off x="0" y="714"/>
          <a:ext cx="2881014" cy="964829"/>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Total day trips</a:t>
          </a:r>
        </a:p>
        <a:p>
          <a:pPr lvl="0" algn="ctr" defTabSz="622300">
            <a:lnSpc>
              <a:spcPct val="90000"/>
            </a:lnSpc>
            <a:spcBef>
              <a:spcPct val="0"/>
            </a:spcBef>
            <a:spcAft>
              <a:spcPct val="35000"/>
            </a:spcAft>
          </a:pPr>
          <a:r>
            <a:rPr lang="en-GB" sz="1400" b="1" kern="1200" dirty="0" smtClean="0">
              <a:solidFill>
                <a:schemeClr val="tx1"/>
              </a:solidFill>
            </a:rPr>
            <a:t>29,610,000</a:t>
          </a:r>
          <a:endParaRPr lang="en-GB" sz="1400" b="1" kern="1200" dirty="0" smtClean="0">
            <a:solidFill>
              <a:schemeClr val="tx1"/>
            </a:solidFill>
          </a:endParaRPr>
        </a:p>
        <a:p>
          <a:pPr lvl="0" algn="ctr" defTabSz="622300">
            <a:lnSpc>
              <a:spcPct val="90000"/>
            </a:lnSpc>
            <a:spcBef>
              <a:spcPct val="0"/>
            </a:spcBef>
            <a:spcAft>
              <a:spcPct val="35000"/>
            </a:spcAft>
          </a:pPr>
          <a:endParaRPr lang="en-GB" sz="1400" b="1" kern="1200" dirty="0"/>
        </a:p>
      </dsp:txBody>
      <dsp:txXfrm rot="10800000">
        <a:off x="0" y="714"/>
        <a:ext cx="2881014" cy="626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61720-3409-481C-B07C-451EC531715C}">
      <dsp:nvSpPr>
        <dsp:cNvPr id="0" name=""/>
        <dsp:cNvSpPr/>
      </dsp:nvSpPr>
      <dsp:spPr>
        <a:xfrm>
          <a:off x="0" y="0"/>
          <a:ext cx="1656184" cy="1584175"/>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Total staying and day trips</a:t>
          </a:r>
        </a:p>
        <a:p>
          <a:pPr lvl="0" algn="ctr" defTabSz="622300">
            <a:lnSpc>
              <a:spcPct val="90000"/>
            </a:lnSpc>
            <a:spcBef>
              <a:spcPct val="0"/>
            </a:spcBef>
            <a:spcAft>
              <a:spcPct val="35000"/>
            </a:spcAft>
          </a:pPr>
          <a:r>
            <a:rPr lang="en-GB" sz="1400" b="1" kern="1200" dirty="0" smtClean="0">
              <a:solidFill>
                <a:schemeClr val="tx1"/>
              </a:solidFill>
            </a:rPr>
            <a:t>35,342,000</a:t>
          </a:r>
          <a:endParaRPr lang="en-GB" sz="1400" b="1" kern="1200" dirty="0" smtClean="0">
            <a:solidFill>
              <a:schemeClr val="tx1"/>
            </a:solidFill>
          </a:endParaRPr>
        </a:p>
        <a:p>
          <a:pPr lvl="0" algn="ctr" defTabSz="622300">
            <a:lnSpc>
              <a:spcPct val="90000"/>
            </a:lnSpc>
            <a:spcBef>
              <a:spcPct val="0"/>
            </a:spcBef>
            <a:spcAft>
              <a:spcPct val="35000"/>
            </a:spcAft>
          </a:pPr>
          <a:endParaRPr lang="en-GB" sz="1400" b="1" kern="1200" dirty="0"/>
        </a:p>
      </dsp:txBody>
      <dsp:txXfrm>
        <a:off x="0" y="0"/>
        <a:ext cx="1656184" cy="1584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60922-355F-4F77-8027-C0ADFFB2E18C}">
      <dsp:nvSpPr>
        <dsp:cNvPr id="0" name=""/>
        <dsp:cNvSpPr/>
      </dsp:nvSpPr>
      <dsp:spPr>
        <a:xfrm>
          <a:off x="0" y="1571922"/>
          <a:ext cx="2881014" cy="51594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solidFill>
              <a:schemeClr val="bg1"/>
            </a:solidFill>
          </a:endParaRPr>
        </a:p>
        <a:p>
          <a:pPr lvl="0" algn="ctr" defTabSz="622300">
            <a:lnSpc>
              <a:spcPct val="90000"/>
            </a:lnSpc>
            <a:spcBef>
              <a:spcPct val="0"/>
            </a:spcBef>
            <a:spcAft>
              <a:spcPct val="35000"/>
            </a:spcAft>
          </a:pPr>
          <a:r>
            <a:rPr lang="en-GB" sz="1400" b="1" kern="1200" dirty="0" smtClean="0">
              <a:solidFill>
                <a:schemeClr val="bg1"/>
              </a:solidFill>
            </a:rPr>
            <a:t>Induced employment</a:t>
          </a:r>
        </a:p>
        <a:p>
          <a:pPr lvl="0" algn="ctr" defTabSz="622300">
            <a:lnSpc>
              <a:spcPct val="90000"/>
            </a:lnSpc>
            <a:spcBef>
              <a:spcPct val="0"/>
            </a:spcBef>
            <a:spcAft>
              <a:spcPct val="35000"/>
            </a:spcAft>
          </a:pPr>
          <a:r>
            <a:rPr lang="en-GB" sz="1400" b="1" kern="1200" dirty="0" smtClean="0">
              <a:solidFill>
                <a:schemeClr val="tx1"/>
              </a:solidFill>
            </a:rPr>
            <a:t>8,596</a:t>
          </a:r>
          <a:endParaRPr lang="en-GB" sz="1400" b="1" kern="1200" dirty="0" smtClean="0">
            <a:solidFill>
              <a:schemeClr val="tx1"/>
            </a:solidFill>
          </a:endParaRPr>
        </a:p>
        <a:p>
          <a:pPr lvl="0" algn="ctr" defTabSz="622300">
            <a:lnSpc>
              <a:spcPct val="90000"/>
            </a:lnSpc>
            <a:spcBef>
              <a:spcPct val="0"/>
            </a:spcBef>
            <a:spcAft>
              <a:spcPct val="35000"/>
            </a:spcAft>
          </a:pPr>
          <a:endParaRPr lang="en-GB" sz="1400" b="1" kern="1200" dirty="0">
            <a:solidFill>
              <a:schemeClr val="bg1"/>
            </a:solidFill>
          </a:endParaRPr>
        </a:p>
      </dsp:txBody>
      <dsp:txXfrm>
        <a:off x="0" y="1571922"/>
        <a:ext cx="2881014" cy="515940"/>
      </dsp:txXfrm>
    </dsp:sp>
    <dsp:sp modelId="{4ED48728-EE94-42C0-AADF-B47FEB0ADC3E}">
      <dsp:nvSpPr>
        <dsp:cNvPr id="0" name=""/>
        <dsp:cNvSpPr/>
      </dsp:nvSpPr>
      <dsp:spPr>
        <a:xfrm rot="10800000">
          <a:off x="0" y="786145"/>
          <a:ext cx="2881014" cy="793515"/>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solidFill>
              <a:schemeClr val="bg1"/>
            </a:solidFill>
          </a:endParaRPr>
        </a:p>
        <a:p>
          <a:pPr lvl="0" algn="ctr" defTabSz="622300">
            <a:lnSpc>
              <a:spcPct val="90000"/>
            </a:lnSpc>
            <a:spcBef>
              <a:spcPct val="0"/>
            </a:spcBef>
            <a:spcAft>
              <a:spcPct val="35000"/>
            </a:spcAft>
          </a:pPr>
          <a:r>
            <a:rPr lang="en-GB" sz="1400" b="1" kern="1200" dirty="0" smtClean="0">
              <a:solidFill>
                <a:schemeClr val="bg1"/>
              </a:solidFill>
            </a:rPr>
            <a:t>Indirect employment </a:t>
          </a:r>
        </a:p>
        <a:p>
          <a:pPr lvl="0" algn="ctr" defTabSz="622300">
            <a:lnSpc>
              <a:spcPct val="90000"/>
            </a:lnSpc>
            <a:spcBef>
              <a:spcPct val="0"/>
            </a:spcBef>
            <a:spcAft>
              <a:spcPct val="35000"/>
            </a:spcAft>
          </a:pPr>
          <a:r>
            <a:rPr lang="en-GB" sz="1400" b="1" kern="1200" dirty="0" smtClean="0">
              <a:solidFill>
                <a:schemeClr val="tx1"/>
              </a:solidFill>
            </a:rPr>
            <a:t>12,137</a:t>
          </a:r>
          <a:endParaRPr lang="en-GB" sz="1400" b="1" kern="1200" dirty="0" smtClean="0">
            <a:solidFill>
              <a:schemeClr val="tx1"/>
            </a:solidFill>
          </a:endParaRPr>
        </a:p>
        <a:p>
          <a:pPr lvl="0" algn="ctr" defTabSz="622300">
            <a:lnSpc>
              <a:spcPct val="90000"/>
            </a:lnSpc>
            <a:spcBef>
              <a:spcPct val="0"/>
            </a:spcBef>
            <a:spcAft>
              <a:spcPct val="35000"/>
            </a:spcAft>
          </a:pPr>
          <a:endParaRPr lang="en-GB" sz="1400" b="1" kern="1200" dirty="0">
            <a:solidFill>
              <a:schemeClr val="bg1"/>
            </a:solidFill>
          </a:endParaRPr>
        </a:p>
      </dsp:txBody>
      <dsp:txXfrm rot="10800000">
        <a:off x="0" y="786145"/>
        <a:ext cx="2881014" cy="515602"/>
      </dsp:txXfrm>
    </dsp:sp>
    <dsp:sp modelId="{0FFAD96F-FCD5-420A-8461-EE7A7567B806}">
      <dsp:nvSpPr>
        <dsp:cNvPr id="0" name=""/>
        <dsp:cNvSpPr/>
      </dsp:nvSpPr>
      <dsp:spPr>
        <a:xfrm rot="10800000">
          <a:off x="0" y="369"/>
          <a:ext cx="2881014" cy="793515"/>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Direct employment</a:t>
          </a:r>
        </a:p>
        <a:p>
          <a:pPr lvl="0" algn="ctr" defTabSz="622300">
            <a:lnSpc>
              <a:spcPct val="90000"/>
            </a:lnSpc>
            <a:spcBef>
              <a:spcPct val="0"/>
            </a:spcBef>
            <a:spcAft>
              <a:spcPct val="35000"/>
            </a:spcAft>
          </a:pPr>
          <a:r>
            <a:rPr lang="en-GB" sz="1400" b="1" kern="1200" dirty="0" smtClean="0">
              <a:solidFill>
                <a:schemeClr val="tx1"/>
              </a:solidFill>
            </a:rPr>
            <a:t>39,511</a:t>
          </a:r>
          <a:endParaRPr lang="en-GB" sz="1400" b="1" kern="1200" dirty="0" smtClean="0">
            <a:solidFill>
              <a:schemeClr val="tx1"/>
            </a:solidFill>
          </a:endParaRPr>
        </a:p>
        <a:p>
          <a:pPr lvl="0" algn="ctr" defTabSz="622300">
            <a:lnSpc>
              <a:spcPct val="90000"/>
            </a:lnSpc>
            <a:spcBef>
              <a:spcPct val="0"/>
            </a:spcBef>
            <a:spcAft>
              <a:spcPct val="35000"/>
            </a:spcAft>
          </a:pPr>
          <a:endParaRPr lang="en-GB" sz="1400" b="1" kern="1200" dirty="0"/>
        </a:p>
      </dsp:txBody>
      <dsp:txXfrm rot="10800000">
        <a:off x="0" y="369"/>
        <a:ext cx="2881014" cy="5156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BCDAF-85DE-4476-8DB2-2FD23D0204A1}">
      <dsp:nvSpPr>
        <dsp:cNvPr id="0" name=""/>
        <dsp:cNvSpPr/>
      </dsp:nvSpPr>
      <dsp:spPr>
        <a:xfrm>
          <a:off x="0" y="0"/>
          <a:ext cx="8618674"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Accommodation</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a:t>
          </a:r>
          <a:r>
            <a:rPr lang="en-GB" sz="1200" b="0" i="0" u="none" kern="1200" dirty="0" smtClean="0"/>
            <a:t>438,729,000</a:t>
          </a:r>
          <a:r>
            <a:rPr lang="en-GB" sz="1200" kern="1200" dirty="0" smtClean="0"/>
            <a:t>	</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a:t>
          </a:r>
          <a:r>
            <a:rPr lang="en-GB" sz="1200" b="0" i="0" u="none" kern="1200" dirty="0" smtClean="0"/>
            <a:t>55,254,000</a:t>
          </a:r>
          <a:endParaRPr lang="en-GB" sz="1200" kern="1200" dirty="0"/>
        </a:p>
      </dsp:txBody>
      <dsp:txXfrm>
        <a:off x="1828153" y="0"/>
        <a:ext cx="6790520" cy="1044186"/>
      </dsp:txXfrm>
    </dsp:sp>
    <dsp:sp modelId="{07135594-93CB-4EFA-A35C-4C650CB7FD38}">
      <dsp:nvSpPr>
        <dsp:cNvPr id="0" name=""/>
        <dsp:cNvSpPr/>
      </dsp:nvSpPr>
      <dsp:spPr>
        <a:xfrm>
          <a:off x="104418" y="104418"/>
          <a:ext cx="1723734" cy="835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1B2D68-1916-449F-B3F9-9C71363EFC9A}">
      <dsp:nvSpPr>
        <dsp:cNvPr id="0" name=""/>
        <dsp:cNvSpPr/>
      </dsp:nvSpPr>
      <dsp:spPr>
        <a:xfrm>
          <a:off x="0" y="1148605"/>
          <a:ext cx="8618674"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Shopping</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a:t>
          </a:r>
          <a:r>
            <a:rPr lang="en-GB" sz="1200" b="0" i="0" u="none" kern="1200" dirty="0" smtClean="0"/>
            <a:t>151,901,000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a:t>
          </a:r>
          <a:r>
            <a:rPr lang="en-GB" sz="1200" b="0" i="0" u="none" kern="1200" dirty="0" smtClean="0"/>
            <a:t>58,094,000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a:t>
          </a:r>
          <a:r>
            <a:rPr lang="en-GB" sz="1200" b="0" i="0" u="none" kern="1200" dirty="0" smtClean="0"/>
            <a:t>332,512,000</a:t>
          </a:r>
          <a:endParaRPr lang="en-GB" sz="1200" kern="1200" dirty="0"/>
        </a:p>
      </dsp:txBody>
      <dsp:txXfrm>
        <a:off x="1828153" y="1148605"/>
        <a:ext cx="6790520" cy="1044186"/>
      </dsp:txXfrm>
    </dsp:sp>
    <dsp:sp modelId="{67E5A9FF-6D57-4C71-B22F-E89DA984D429}">
      <dsp:nvSpPr>
        <dsp:cNvPr id="0" name=""/>
        <dsp:cNvSpPr/>
      </dsp:nvSpPr>
      <dsp:spPr>
        <a:xfrm>
          <a:off x="104418" y="1253023"/>
          <a:ext cx="1723734" cy="835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1044B-3725-4505-9883-69AC7B66A4A1}">
      <dsp:nvSpPr>
        <dsp:cNvPr id="0" name=""/>
        <dsp:cNvSpPr/>
      </dsp:nvSpPr>
      <dsp:spPr>
        <a:xfrm>
          <a:off x="0" y="2297210"/>
          <a:ext cx="8618674"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Food &amp; drink</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a:t>
          </a:r>
          <a:r>
            <a:rPr lang="en-GB" sz="1200" b="0" i="0" u="none" kern="1200" dirty="0" smtClean="0"/>
            <a:t>263,974,000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kern="1200" dirty="0" smtClean="0"/>
            <a:t>43,986</a:t>
          </a:r>
          <a:r>
            <a:rPr lang="en-GB" sz="1200" b="0" i="0" u="none" kern="1200" dirty="0" smtClean="0"/>
            <a:t>,000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a:t>
          </a:r>
          <a:r>
            <a:rPr lang="en-GB" sz="1200" b="0" i="0" u="none" kern="1200" dirty="0" smtClean="0"/>
            <a:t>435,925,000</a:t>
          </a:r>
          <a:endParaRPr lang="en-GB" sz="1200" kern="1200" dirty="0"/>
        </a:p>
      </dsp:txBody>
      <dsp:txXfrm>
        <a:off x="1828153" y="2297210"/>
        <a:ext cx="6790520" cy="1044186"/>
      </dsp:txXfrm>
    </dsp:sp>
    <dsp:sp modelId="{BE481B0E-BE93-41F3-AF47-51C9D354C9DD}">
      <dsp:nvSpPr>
        <dsp:cNvPr id="0" name=""/>
        <dsp:cNvSpPr/>
      </dsp:nvSpPr>
      <dsp:spPr>
        <a:xfrm>
          <a:off x="104418" y="2401629"/>
          <a:ext cx="1723734" cy="835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A7FA2-A456-493B-8FA4-5D4167BB24C2}">
      <dsp:nvSpPr>
        <dsp:cNvPr id="0" name=""/>
        <dsp:cNvSpPr/>
      </dsp:nvSpPr>
      <dsp:spPr>
        <a:xfrm>
          <a:off x="0" y="3445815"/>
          <a:ext cx="8618674"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Attractions/entertainment</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a:t>
          </a:r>
          <a:r>
            <a:rPr lang="en-GB" sz="1200" b="0" i="0" u="none" kern="1200" dirty="0" smtClean="0"/>
            <a:t>130,069,000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a:t>
          </a:r>
          <a:r>
            <a:rPr lang="en-GB" sz="1200" b="0" i="0" u="none" kern="1200" dirty="0" smtClean="0"/>
            <a:t>21,069,000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a:t>
          </a:r>
          <a:r>
            <a:rPr lang="en-GB" sz="1200" b="0" i="0" u="none" kern="1200" dirty="0" smtClean="0"/>
            <a:t>119,225,000</a:t>
          </a:r>
          <a:endParaRPr lang="en-GB" sz="1200" kern="1200" dirty="0"/>
        </a:p>
      </dsp:txBody>
      <dsp:txXfrm>
        <a:off x="1828153" y="3445815"/>
        <a:ext cx="6790520" cy="1044186"/>
      </dsp:txXfrm>
    </dsp:sp>
    <dsp:sp modelId="{41D7557A-3834-4E3C-A1F2-CE4D259E3BE9}">
      <dsp:nvSpPr>
        <dsp:cNvPr id="0" name=""/>
        <dsp:cNvSpPr/>
      </dsp:nvSpPr>
      <dsp:spPr>
        <a:xfrm>
          <a:off x="104418" y="3550234"/>
          <a:ext cx="1723734" cy="835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3E5C89-85EF-40C2-AA58-6F1684FF4100}">
      <dsp:nvSpPr>
        <dsp:cNvPr id="0" name=""/>
        <dsp:cNvSpPr/>
      </dsp:nvSpPr>
      <dsp:spPr>
        <a:xfrm>
          <a:off x="0" y="4594421"/>
          <a:ext cx="8618674" cy="1044186"/>
        </a:xfrm>
        <a:prstGeom prst="roundRect">
          <a:avLst>
            <a:gd name="adj" fmla="val 10000"/>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t>Travel</a:t>
          </a:r>
          <a:endParaRPr lang="en-GB" sz="1600" kern="1200" dirty="0"/>
        </a:p>
        <a:p>
          <a:pPr marL="114300" lvl="1" indent="-114300" algn="l" defTabSz="533400">
            <a:lnSpc>
              <a:spcPct val="90000"/>
            </a:lnSpc>
            <a:spcBef>
              <a:spcPct val="0"/>
            </a:spcBef>
            <a:spcAft>
              <a:spcPct val="15000"/>
            </a:spcAft>
            <a:buChar char="••"/>
          </a:pPr>
          <a:r>
            <a:rPr lang="en-GB" sz="1200" kern="1200" dirty="0" smtClean="0"/>
            <a:t>UK staying visitors 		</a:t>
          </a:r>
          <a:r>
            <a:rPr lang="en-GB" sz="1200" b="0" i="0" u="none" kern="1200" dirty="0" smtClean="0"/>
            <a:t>£</a:t>
          </a:r>
          <a:r>
            <a:rPr lang="en-GB" sz="1200" b="0" i="0" u="none" kern="1200" dirty="0" smtClean="0"/>
            <a:t>199,682,000</a:t>
          </a:r>
          <a:endParaRPr lang="en-GB" sz="1200" kern="1200" dirty="0"/>
        </a:p>
        <a:p>
          <a:pPr marL="114300" lvl="1" indent="-114300" algn="l" defTabSz="533400">
            <a:lnSpc>
              <a:spcPct val="90000"/>
            </a:lnSpc>
            <a:spcBef>
              <a:spcPct val="0"/>
            </a:spcBef>
            <a:spcAft>
              <a:spcPct val="15000"/>
            </a:spcAft>
            <a:buChar char="••"/>
          </a:pPr>
          <a:r>
            <a:rPr lang="en-GB" sz="1200" kern="1200" dirty="0" smtClean="0"/>
            <a:t>Overseas  staying visitors	</a:t>
          </a:r>
          <a:r>
            <a:rPr lang="en-GB" sz="1200" b="0" i="0" u="none" kern="1200" dirty="0" smtClean="0"/>
            <a:t>£</a:t>
          </a:r>
          <a:r>
            <a:rPr lang="en-GB" sz="1200" b="0" i="0" u="none" kern="1200" dirty="0" smtClean="0"/>
            <a:t>19,233,000</a:t>
          </a:r>
          <a:endParaRPr lang="en-GB" sz="1200" kern="1200" dirty="0"/>
        </a:p>
        <a:p>
          <a:pPr marL="114300" lvl="1" indent="-114300" algn="l" defTabSz="533400">
            <a:lnSpc>
              <a:spcPct val="90000"/>
            </a:lnSpc>
            <a:spcBef>
              <a:spcPct val="0"/>
            </a:spcBef>
            <a:spcAft>
              <a:spcPct val="15000"/>
            </a:spcAft>
            <a:buChar char="••"/>
          </a:pPr>
          <a:r>
            <a:rPr lang="en-GB" sz="1200" kern="1200" dirty="0" smtClean="0"/>
            <a:t>Day visitors			</a:t>
          </a:r>
          <a:r>
            <a:rPr lang="en-GB" sz="1200" b="0" i="0" u="none" kern="1200" dirty="0" smtClean="0"/>
            <a:t>£</a:t>
          </a:r>
          <a:r>
            <a:rPr lang="en-GB" sz="1200" b="0" i="0" u="none" kern="1200" dirty="0" smtClean="0"/>
            <a:t>149,638,000</a:t>
          </a:r>
          <a:endParaRPr lang="en-GB" sz="1200" kern="1200" dirty="0"/>
        </a:p>
      </dsp:txBody>
      <dsp:txXfrm>
        <a:off x="1828153" y="4594421"/>
        <a:ext cx="6790520" cy="1044186"/>
      </dsp:txXfrm>
    </dsp:sp>
    <dsp:sp modelId="{FE3E9036-0BA5-497B-B850-5E7CA2C560F9}">
      <dsp:nvSpPr>
        <dsp:cNvPr id="0" name=""/>
        <dsp:cNvSpPr/>
      </dsp:nvSpPr>
      <dsp:spPr>
        <a:xfrm>
          <a:off x="104418" y="4698839"/>
          <a:ext cx="1723734" cy="835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75C7EF4-C43B-43BD-8457-629DE185AC15}" type="datetimeFigureOut">
              <a:rPr lang="en-GB" smtClean="0"/>
              <a:t>02/12/2020</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C596B4B-11A0-4635-BEC9-9AE1F2591A67}" type="slidenum">
              <a:rPr lang="en-GB" smtClean="0"/>
              <a:t>‹#›</a:t>
            </a:fld>
            <a:endParaRPr lang="en-GB"/>
          </a:p>
        </p:txBody>
      </p:sp>
    </p:spTree>
    <p:extLst>
      <p:ext uri="{BB962C8B-B14F-4D97-AF65-F5344CB8AC3E}">
        <p14:creationId xmlns:p14="http://schemas.microsoft.com/office/powerpoint/2010/main" val="130076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1</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4</a:t>
            </a:fld>
            <a:endParaRPr lang="en-GB" dirty="0"/>
          </a:p>
        </p:txBody>
      </p:sp>
    </p:spTree>
    <p:extLst>
      <p:ext uri="{BB962C8B-B14F-4D97-AF65-F5344CB8AC3E}">
        <p14:creationId xmlns:p14="http://schemas.microsoft.com/office/powerpoint/2010/main" val="248551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C266CF-5E38-43B4-964B-A51E8DED6EBD}" type="slidenum">
              <a:rPr lang="en-GB" smtClean="0"/>
              <a:t>24</a:t>
            </a:fld>
            <a:endParaRPr lang="en-GB" dirty="0"/>
          </a:p>
        </p:txBody>
      </p:sp>
    </p:spTree>
    <p:extLst>
      <p:ext uri="{BB962C8B-B14F-4D97-AF65-F5344CB8AC3E}">
        <p14:creationId xmlns:p14="http://schemas.microsoft.com/office/powerpoint/2010/main" val="102325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1D037D-0D17-4ADE-B4CE-881B9457DD94}" type="datetime1">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393068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9EFC6D-5EED-4D21-94F4-D1C5836E9B29}" type="datetime1">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18989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042579-92E9-4934-A75D-A4B47C6CECEF}" type="datetime1">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406518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AEFED1-E26C-48A9-A04E-A2C1371B4D98}" type="datetime1">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306040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7CACD0-DD57-42BB-9CD7-483D1544D2E7}" type="datetime1">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168676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2FAF68-471E-455E-A633-8D2FF4D25902}" type="datetime1">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53235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2AD8F4-117C-40BA-A7F0-84CE689C6364}" type="datetime1">
              <a:rPr lang="en-GB" smtClean="0"/>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7996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AF6CCD-B670-42B9-8D4A-0C0475979885}" type="datetime1">
              <a:rPr lang="en-GB" smtClean="0"/>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190624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F5156-94A8-4AE5-A306-5EF77161D285}" type="datetime1">
              <a:rPr lang="en-GB" smtClean="0"/>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324902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146B8A-018C-47AA-9F47-D2BD7175BE06}" type="datetime1">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1790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665AD-2324-40B6-B9C9-F02EFB3734F1}" type="datetime1">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5A71F-347E-4418-AEDF-9DD60918F272}" type="slidenum">
              <a:rPr lang="en-GB" smtClean="0"/>
              <a:t>‹#›</a:t>
            </a:fld>
            <a:endParaRPr lang="en-GB"/>
          </a:p>
        </p:txBody>
      </p:sp>
    </p:spTree>
    <p:extLst>
      <p:ext uri="{BB962C8B-B14F-4D97-AF65-F5344CB8AC3E}">
        <p14:creationId xmlns:p14="http://schemas.microsoft.com/office/powerpoint/2010/main" val="387866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CBE4E-F77F-473A-AAD3-BA7C0DF35C17}" type="datetime1">
              <a:rPr lang="en-GB" smtClean="0"/>
              <a:t>02/12/2020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5A71F-347E-4418-AEDF-9DD60918F272}" type="slidenum">
              <a:rPr lang="en-GB" smtClean="0"/>
              <a:t>‹#›</a:t>
            </a:fld>
            <a:endParaRPr lang="en-GB"/>
          </a:p>
        </p:txBody>
      </p:sp>
    </p:spTree>
    <p:extLst>
      <p:ext uri="{BB962C8B-B14F-4D97-AF65-F5344CB8AC3E}">
        <p14:creationId xmlns:p14="http://schemas.microsoft.com/office/powerpoint/2010/main" val="426659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660849"/>
            <a:ext cx="1381125" cy="942975"/>
          </a:xfrm>
          <a:prstGeom prst="rect">
            <a:avLst/>
          </a:prstGeom>
        </p:spPr>
      </p:pic>
      <p:sp>
        <p:nvSpPr>
          <p:cNvPr id="15" name="TextBox 14"/>
          <p:cNvSpPr txBox="1"/>
          <p:nvPr/>
        </p:nvSpPr>
        <p:spPr>
          <a:xfrm>
            <a:off x="249029" y="980728"/>
            <a:ext cx="6552728" cy="4585871"/>
          </a:xfrm>
          <a:prstGeom prst="rect">
            <a:avLst/>
          </a:prstGeom>
          <a:noFill/>
        </p:spPr>
        <p:txBody>
          <a:bodyPr wrap="square" rtlCol="0">
            <a:spAutoFit/>
          </a:bodyPr>
          <a:lstStyle/>
          <a:p>
            <a:r>
              <a:rPr lang="en-GB" sz="3000" b="1" dirty="0" smtClean="0">
                <a:solidFill>
                  <a:schemeClr val="accent6">
                    <a:lumMod val="75000"/>
                  </a:schemeClr>
                </a:solidFill>
              </a:rPr>
              <a:t>The Economic Impact of Devon’s Visitor Economy 2019</a:t>
            </a:r>
          </a:p>
          <a:p>
            <a:endParaRPr lang="en-GB" sz="3000" b="1" dirty="0">
              <a:solidFill>
                <a:schemeClr val="accent6">
                  <a:lumMod val="75000"/>
                </a:schemeClr>
              </a:solidFill>
            </a:endParaRPr>
          </a:p>
          <a:p>
            <a:r>
              <a:rPr lang="en-GB" sz="3000" b="1" dirty="0" smtClean="0">
                <a:solidFill>
                  <a:schemeClr val="accent6">
                    <a:lumMod val="75000"/>
                  </a:schemeClr>
                </a:solidFill>
              </a:rPr>
              <a:t>Torbay</a:t>
            </a:r>
          </a:p>
          <a:p>
            <a:endParaRPr lang="en-GB" sz="3200" b="1" dirty="0" smtClean="0">
              <a:solidFill>
                <a:schemeClr val="accent5">
                  <a:lumMod val="75000"/>
                </a:schemeClr>
              </a:solidFill>
            </a:endParaRPr>
          </a:p>
          <a:p>
            <a:endParaRPr lang="en-GB" sz="3200" b="1" dirty="0" smtClean="0">
              <a:solidFill>
                <a:schemeClr val="accent5">
                  <a:lumMod val="75000"/>
                </a:schemeClr>
              </a:solidFill>
            </a:endParaRPr>
          </a:p>
          <a:p>
            <a:r>
              <a:rPr lang="en-GB" b="1" dirty="0" smtClean="0"/>
              <a:t>Produced on behalf of </a:t>
            </a:r>
            <a:r>
              <a:rPr lang="en-GB" b="1" dirty="0"/>
              <a:t>t</a:t>
            </a:r>
            <a:r>
              <a:rPr lang="en-GB" b="1" dirty="0" smtClean="0"/>
              <a:t>he Devon Tourism Partnership</a:t>
            </a:r>
            <a:endParaRPr lang="en-GB" b="1" dirty="0"/>
          </a:p>
          <a:p>
            <a:r>
              <a:rPr lang="en-GB" b="1" dirty="0" smtClean="0"/>
              <a:t>By</a:t>
            </a:r>
          </a:p>
          <a:p>
            <a:r>
              <a:rPr lang="en-GB" b="1" dirty="0" smtClean="0"/>
              <a:t>The </a:t>
            </a:r>
            <a:r>
              <a:rPr lang="en-GB" b="1" dirty="0"/>
              <a:t>South West  Research Company Ltd</a:t>
            </a:r>
          </a:p>
          <a:p>
            <a:endParaRPr lang="en-GB" b="1" dirty="0" smtClean="0">
              <a:solidFill>
                <a:schemeClr val="accent6">
                  <a:lumMod val="75000"/>
                </a:schemeClr>
              </a:solidFill>
            </a:endParaRPr>
          </a:p>
          <a:p>
            <a:endParaRPr lang="en-GB" b="1" dirty="0" smtClean="0">
              <a:solidFill>
                <a:schemeClr val="accent6">
                  <a:lumMod val="75000"/>
                </a:schemeClr>
              </a:solidFill>
            </a:endParaRPr>
          </a:p>
          <a:p>
            <a:r>
              <a:rPr lang="en-GB" b="1" dirty="0" smtClean="0">
                <a:solidFill>
                  <a:schemeClr val="accent6">
                    <a:lumMod val="75000"/>
                  </a:schemeClr>
                </a:solidFill>
              </a:rPr>
              <a:t>November 2020</a:t>
            </a:r>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KIAeAMBIgACEQEDEQH/xAAbAAACAgMBAAAAAAAAAAAAAAAABwUGAgMEAf/EAEcQAAEDAwECBw4DBQYHAAAAAAEAAgMEBREGEiETMUFRcpHRFiIyM1JTVGFxgZKTobEUNlUVQmLB4SNDgqPw8QckJTREorL/xAAaAQADAQEBAQAAAAAAAAAAAAAABAUDBgEC/8QAMBEAAQMDAgQEBgIDAQAAAAAAAQACAwQRMQUSEzNRcSFBYcEUFVKBofAigkJi4TL/2gAMAwEAAhEDEQA/AHihCEIQhCEIQhCEIURqolthrHNJBDBvHtCWvDzeek+Mplas/L9Z0R9wlioWqEiUdl0OkNBidcefstnDzeel+Mo4ebz0vxla0KZuPVV9jei2cPN56X4yjh5vPS/GVrQjceqNjei2cPN56X4yjh5vPS/GVrQjceqNjei3xTzcLH/bSeEP3zzoWuLxsfSCFtE42yl5mtuPBOAuwMniUW3UdpcQG1sZJOAADv8Aoo6fWFvaZIjDU5aS0963j61RIXBkkbiPBcCfcq9RqAYQIyCodLprpA4yAjonCDleqrjWluA8TVfC3tXvdrbvMVXwt7U18ZB9QSvwVR9BVnXmVWe7W3eYqvhb2o7tbdjxNSP8Le1HxkH1BHwVR9BUhqz8v1nRH3CWKZep37emqp4zh0bTv9oS0UnVOaOys6Pynd/ZC9a1z3BrWlzicAAZyV4rboGkiklqat7QXxYazP7ueM/ZJQQ8aQMT9TPwIjJbCg2WK6vaHNt8+DzjH3WXc/d/QJfp2qwVWt9idzaaiD42kgOfJgn3YWk64n9Aj+aexNmKjBsXn9+ySE9eRcRj9+6q9TTzUszoaiMxyN42nkWpdl1rnXKukqnRiMvxloOQMDHGuNIvDQ47cKlGXFoLxYrOLxsfSCEReNj6QQtIsLKbIU1Uaau7p5ntpRsueXA8I3iyfWoRgL3NDeNxACcDxtMIHKFSYtF1jJWPNVB3rgSMHkVCp08gjhgm+VMpNTu0iUgWwo0aXvJGfwg+Y3tR3LXn0QfMb2pktOBvXuQmPlcPUpT5vP0CWvctefRP8xvag6WvJH/af5je1MrIRkL35XD1KPm9R0ChdSNLdL1DXbiImg9YS1TO1Z+X6zoj7hLFJaoLSN7J/R+U7v7IVq0CZvxdSGFvA7A4QE7878EfVVVdlvuVXbnPdRy8GXgB24HPWEnTSCKUPOAnquJ00JY3JVjrdFSune+kqoxG5xIY9pBb6sjjXP3FV3pFP1nsWqmu+papu1TOnkbztgGOvC11N91BSvDamWWInkfCBn6J5xpD/Iscp7BWj+Akbf8AfRRdyopLdWSUsrmuezGS3i3jK5Vuq6qasqHT1L9uV3G7AC0qa/buO3CrRhwaN+VnF42PpBCIvGx9IIWkWFlNkJvvPenk3JYDUF4/UJfp2JokZGFBdydnH/jv+Y7tV2sglltwzZc5RVEMO7itvf0CpfdBeP1CX6diO6C8fqEv07Fde5Oz+jv+a7tWmp05YaWIy1EfBxt43OmcB90iaKqAuX/kqgK+jJsI/wABVDugvH6hL9OxB1DeADi4S/TsU4GaOL9nhH+3+1x1qVp9NWKpibLBGXxuG5zZnEH6r4ZT1D/Bst/7L7fVUzP/AHER/ULbqMl2lp3OOSYmkn3hLZMzVDAzTdUxvE1gA6wlmjVOY3svdI5Tu/shTuk7Sy51znzjap4AC5p/eJ4h7NxUGrjoCRphrYc4kLmu92CEtRsa+Zocmq+R0dO4tyui46tp6Cd1NRUolER2Sc7LQRyBbrdd6HUkclFVUwZIW52HHORzg84VHrqeWkq5YKgEPY48fL61K6Mp5Zr3HMwHg4QS93IMggD/AF603HVzPn2OHgTaySloYGU/EafEC91G3Widb7hNSuOdh3ennbxj6LkU5rKVsl+l2MHYY1pxz8f81BpCdoZK5oxdU6Z5fC1zskLOLxsfSCEReNj6QQvYsLybIThJVB1JqSeeqfT0Epigidjbad7yP5K8VbnNpZi3c4RuI9uEo4wHFgc7ZBIBdzKvqUz2BrGm11E0qBkhc94vZNOy17bjbYakY2iMPHM4caourLqbhcXxRv8A+WgJawDiJ5SrRcpaXT1gcyk2Wue3ZjwclziPC9fOqFSU76uqip4vDlcGjtWNdM/a2HzOVtp0Ee98/wDiMXWn18yl9OXeS11rcuP4eR2JWcg/i9oTBo7fTUlC2kZG3gQ3DgR4XOSlXVNY2eZsXgB7g32Z3fRLTQPoy14d4pqCpZXB8Zb4Jk6q36erOgPuEskxby5ztHOc/wAI07Cfol0tNTN5Gn0WekC0Th6oXZa62ot1SKumBOxueMd6QeQrjU3pm709qlmFVE58cwAJaAcYzyco3pKC3EF3W9VQqL8I2bu9FY49RWK4xMNfG1rx+7NFtY9hwVouGqqCkpjDZ4g558Ehmyxvr9ayks1jvjTLbpWxTHeRFu62H+ir9y01cqDLuC/EReXDvwPWONVJZKprbtAPqFHgio3Ps4kf6lREj3yyPkkcXPeS5zjxklYo5ShRleAAws4vGx9IIRF42PpBC2iwsJshOBwyMc6V+oLVJaq57Cw8A45ifyEc3tCaJOBkqGnvdiqYjHPVQSMPG1zSR9lerIWSss42PkuboKiSF5LG3Hmls573bIe9zgBgAnOPYrdoa1O2zcZm4GNmDPLzn+XWuth0gyThG/htr1hxHVxKTbqGzNADa2IADGAD2JOmpmRvD5Hg29U/V1cksZZHGRf0XBrWrraSijFKQyKUlkrx4Q5h6s71SrZRSXGtipoRvcd58lvKVebrdLJcqGWlkr4wHjccHvTyFarRVadtMWzBWRl58OR2dp30+i9qIWzThxeNvdfFNO+CnLRGd3Zd2p2hmm6pjRhrYwAPeEs0zNUuDtOVbmnILAQfeEs1hqnNHZM6Pynd/ZC7rVaqq6zOjpWt73Bc55wGrhUharlWUJkjoMCWfDchu073D3pCLZvG/CpTcQRnh59VZ6bTdttLW1Nzq8uacgl+w0H1cp615cdZwxgx22Eyni4STc3q4/suSPStzrz+IuNWGSHfhxL3Ds9ygo7VVTy1jKaMy/hSQ8jjOCRu9e47lSfJNE0NiZtB+5UmOKCZxdNJuI+wWmurJq6oM9QWl58loH2XOhCluJJuVZa0NFm4WcXjY+kEIi8bH0ghaxYWM2Qm+/JYd3IlT+yrl+n1fyHdiax4lSbZrOeMhlxhErfOR7ndXEforNeyJxaJHWUDTXzMDzE2+FX/ANlXH9Pq/kO7Efsq4+gVfyHdiZVuu1DcG5pahjncrDucPcV3ZCybpkThcPumHavM02cyxSn/AGVcfQKv5DuxBtVxwf8Ap9X8h3YmwjC9+VM+pfPzmT6QoTUWRpacEEERNyDybwlsmbqv8v1nRH/0EsktqgtI3smtH8Ynd/ZCteg6WN01TWSAExANbnkzvJVUVq0HVxsnqaKTAMwDmZ5cbiOopeh28dt0zqO74Z1lJ6dvdRd7vUteQ2nZHmOMAc/GTzrg01cXwairKFwzFPUSkfwuBJ+wUnYbFLaLvUyAh9NIzEbs7xv4iFpstgmp71U3Kr2Wt4SR0TQc5yTvPuKptbOeGXZBN+ykOdTDiBuCBbuq5qulZS3ydsYw2QCTHNnj+uVDqV1NWMrr1PLEcxtxG08+P65UUo9Rt4rtuLq7S7uCzdmwWcXjY+kEIi8bH0ghexYRNkJwEbsKkXLRczNp9vmEg83JuPX/ALK8rznXST08cws9cpBUyQG7ClHU0lVb5gKiKSB48EkY6ipe2aruFJhkzhVRDkee++Ltyrpda+200RbcZIi0/wB24bRd/hS8u81unn2rZSyQs5dp24+wcnWo00RpDeOT7K7BMK1tpY/v5K9WzUtuuGGCXgZT/dy7t/qPEVNZB4ik4xrpHhjGl7juDQMk+5XLTVBf4S0vn4Cm81P3+R6m53dYTdLXSSHa5t/UJOs06KIbmvt6FTerPy/WdEfcJYpm6q/L1Z0B9wlkltV5o7JvR+S7v7BCyY5zHB7HFrmnIIOCCsVNaVtbLncDwwzBCNp48o8g/wBcynxRukeGtyVSmkbFGXuwF3W7Ut7dFhlKawDdtiJ2feRuXJd9QXapa6nqGmla4b42sLSR6yd6nbnquC2zmjoqUSCLvSQ7ZaDzDct1BcKHVFLLTVNPsStGdknOP4mlVS0vHCE1z0UYODDxnQAN6/8AEv0Lor6Z9HWzU0m90Ty3POOQrnUhwLTYq41wcARhZxeNj6QQiLxsfSCFrFhYzZCcB3AlLm5aquNWXMieKaM8kfhdfZhMZ3EqvbNHUsOH18jp3+Q3vWdpV2sjmks2I26rm6KSni3OmFz5KmU1LVV85bTxSTSE98Rv6z2qzW3Rcj9l9xmDB5qI5PvKuUFPDTxiOCNsbBxNaMBbMLOHTY2+L/ErefVZX+Ef8R+Vx2+10VuZs0tOxh5XYy4+08a7UIVBrQ0WAUtzi43cVEas/L9Z0R9wlimdqz8v1nRH3CWKh6rzR2XQ6PyXd/YL1XP/AIetHA1zuXaYPoVTFOacv7bNHO11O6XhXB2Q7GMBK0cjY5g55sE3XxvlgLWC58FFVEM7qiVxhlJL3E94edTOi2Sx31hdG9oMTgSWkKT7uI/QH/N/oju4j9Af80diZjZTMkD+J+EpI+rfEY+F5WyFC6waG6gqccoaf/UKFXdeq8XO4yVbYzGHgd6TniGFwpKdwdK5zcEqjTtc2FrXZACzi8bH0ghEXjY+kEL2LC8myE4cIXqF1a41CEIQhCEIQhRGrPy/WdEfcJYpnas/L9Z0R9wlioOq80dl0ej8l3f2CEIQparoQhCEIQhCELOLxsfSCEReNj6QQt4sJebITiQhC6tcahCEIQhCEIQorVG+xVefJH3CXOw3yR1IQoep80dl0Gk8o90bDPJb1I2GeS3qQhTVVRsM8lvUjYZ5LepCEIRsM8lvUjYZ5LepCEIWUTG8KzvR4Q5PWvUIW0eFjLlf/9k="/>
          <p:cNvSpPr>
            <a:spLocks noChangeAspect="1" noChangeArrowheads="1"/>
          </p:cNvSpPr>
          <p:nvPr/>
        </p:nvSpPr>
        <p:spPr bwMode="auto">
          <a:xfrm>
            <a:off x="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KIAeAMBIgACEQEDEQH/xAAbAAACAgMBAAAAAAAAAAAAAAAABwUGAgMEAf/EAEcQAAEDAwECBw4DBQYHAAAAAAEAAgMEBREGEiETMUFRcpHRFiIyM1JTVGFxgZKTobEUNlUVQmLB4SNDgqPw8QckJTREorL/xAAaAQADAQEBAQAAAAAAAAAAAAAABAUDBgEC/8QAMBEAAQMDAgQEBgIDAQAAAAAAAQACAwQRMQUSEzNRcSFBYcEUFVKBofAigkJi4TL/2gAMAwEAAhEDEQA/AHihCEIQhCEIQhCEIURqolthrHNJBDBvHtCWvDzeek+Mplas/L9Z0R9wlioWqEiUdl0OkNBidcefstnDzeel+Mo4ebz0vxla0KZuPVV9jei2cPN56X4yjh5vPS/GVrQjceqNjei2cPN56X4yjh5vPS/GVrQjceqNjei3xTzcLH/bSeEP3zzoWuLxsfSCFtE42yl5mtuPBOAuwMniUW3UdpcQG1sZJOAADv8Aoo6fWFvaZIjDU5aS0963j61RIXBkkbiPBcCfcq9RqAYQIyCodLprpA4yAjonCDleqrjWluA8TVfC3tXvdrbvMVXwt7U18ZB9QSvwVR9BVnXmVWe7W3eYqvhb2o7tbdjxNSP8Le1HxkH1BHwVR9BUhqz8v1nRH3CWKZep37emqp4zh0bTv9oS0UnVOaOys6Pynd/ZC9a1z3BrWlzicAAZyV4rboGkiklqat7QXxYazP7ueM/ZJQQ8aQMT9TPwIjJbCg2WK6vaHNt8+DzjH3WXc/d/QJfp2qwVWt9idzaaiD42kgOfJgn3YWk64n9Aj+aexNmKjBsXn9+ySE9eRcRj9+6q9TTzUszoaiMxyN42nkWpdl1rnXKukqnRiMvxloOQMDHGuNIvDQ47cKlGXFoLxYrOLxsfSCEReNj6QQtIsLKbIU1Uaau7p5ntpRsueXA8I3iyfWoRgL3NDeNxACcDxtMIHKFSYtF1jJWPNVB3rgSMHkVCp08gjhgm+VMpNTu0iUgWwo0aXvJGfwg+Y3tR3LXn0QfMb2pktOBvXuQmPlcPUpT5vP0CWvctefRP8xvag6WvJH/af5je1MrIRkL35XD1KPm9R0ChdSNLdL1DXbiImg9YS1TO1Z+X6zoj7hLFJaoLSN7J/R+U7v7IVq0CZvxdSGFvA7A4QE7878EfVVVdlvuVXbnPdRy8GXgB24HPWEnTSCKUPOAnquJ00JY3JVjrdFSune+kqoxG5xIY9pBb6sjjXP3FV3pFP1nsWqmu+papu1TOnkbztgGOvC11N91BSvDamWWInkfCBn6J5xpD/Iscp7BWj+Akbf8AfRRdyopLdWSUsrmuezGS3i3jK5Vuq6qasqHT1L9uV3G7AC0qa/buO3CrRhwaN+VnF42PpBCIvGx9IIWkWFlNkJvvPenk3JYDUF4/UJfp2JokZGFBdydnH/jv+Y7tV2sglltwzZc5RVEMO7itvf0CpfdBeP1CX6diO6C8fqEv07Fde5Oz+jv+a7tWmp05YaWIy1EfBxt43OmcB90iaKqAuX/kqgK+jJsI/wABVDugvH6hL9OxB1DeADi4S/TsU4GaOL9nhH+3+1x1qVp9NWKpibLBGXxuG5zZnEH6r4ZT1D/Bst/7L7fVUzP/AHER/ULbqMl2lp3OOSYmkn3hLZMzVDAzTdUxvE1gA6wlmjVOY3svdI5Tu/shTuk7Sy51znzjap4AC5p/eJ4h7NxUGrjoCRphrYc4kLmu92CEtRsa+Zocmq+R0dO4tyui46tp6Cd1NRUolER2Sc7LQRyBbrdd6HUkclFVUwZIW52HHORzg84VHrqeWkq5YKgEPY48fL61K6Mp5Zr3HMwHg4QS93IMggD/AF603HVzPn2OHgTaySloYGU/EafEC91G3Widb7hNSuOdh3ennbxj6LkU5rKVsl+l2MHYY1pxz8f81BpCdoZK5oxdU6Z5fC1zskLOLxsfSCEReNj6QQvYsLybIThJVB1JqSeeqfT0Epigidjbad7yP5K8VbnNpZi3c4RuI9uEo4wHFgc7ZBIBdzKvqUz2BrGm11E0qBkhc94vZNOy17bjbYakY2iMPHM4caourLqbhcXxRv8A+WgJawDiJ5SrRcpaXT1gcyk2Wue3ZjwclziPC9fOqFSU76uqip4vDlcGjtWNdM/a2HzOVtp0Ee98/wDiMXWn18yl9OXeS11rcuP4eR2JWcg/i9oTBo7fTUlC2kZG3gQ3DgR4XOSlXVNY2eZsXgB7g32Z3fRLTQPoy14d4pqCpZXB8Zb4Jk6q36erOgPuEskxby5ztHOc/wAI07Cfol0tNTN5Gn0WekC0Th6oXZa62ot1SKumBOxueMd6QeQrjU3pm709qlmFVE58cwAJaAcYzyco3pKC3EF3W9VQqL8I2bu9FY49RWK4xMNfG1rx+7NFtY9hwVouGqqCkpjDZ4g558Ehmyxvr9ayks1jvjTLbpWxTHeRFu62H+ir9y01cqDLuC/EReXDvwPWONVJZKprbtAPqFHgio3Ps4kf6lREj3yyPkkcXPeS5zjxklYo5ShRleAAws4vGx9IIRF42PpBC2iwsJshOBwyMc6V+oLVJaq57Cw8A45ifyEc3tCaJOBkqGnvdiqYjHPVQSMPG1zSR9lerIWSss42PkuboKiSF5LG3Hmls573bIe9zgBgAnOPYrdoa1O2zcZm4GNmDPLzn+XWuth0gyThG/htr1hxHVxKTbqGzNADa2IADGAD2JOmpmRvD5Hg29U/V1cksZZHGRf0XBrWrraSijFKQyKUlkrx4Q5h6s71SrZRSXGtipoRvcd58lvKVebrdLJcqGWlkr4wHjccHvTyFarRVadtMWzBWRl58OR2dp30+i9qIWzThxeNvdfFNO+CnLRGd3Zd2p2hmm6pjRhrYwAPeEs0zNUuDtOVbmnILAQfeEs1hqnNHZM6Pynd/ZC7rVaqq6zOjpWt73Bc55wGrhUharlWUJkjoMCWfDchu073D3pCLZvG/CpTcQRnh59VZ6bTdttLW1Nzq8uacgl+w0H1cp615cdZwxgx22Eyni4STc3q4/suSPStzrz+IuNWGSHfhxL3Ds9ygo7VVTy1jKaMy/hSQ8jjOCRu9e47lSfJNE0NiZtB+5UmOKCZxdNJuI+wWmurJq6oM9QWl58loH2XOhCluJJuVZa0NFm4WcXjY+kEIi8bH0ghaxYWM2Qm+/JYd3IlT+yrl+n1fyHdiax4lSbZrOeMhlxhErfOR7ndXEforNeyJxaJHWUDTXzMDzE2+FX/ANlXH9Pq/kO7Efsq4+gVfyHdiZVuu1DcG5pahjncrDucPcV3ZCybpkThcPumHavM02cyxSn/AGVcfQKv5DuxBtVxwf8Ap9X8h3YmwjC9+VM+pfPzmT6QoTUWRpacEEERNyDybwlsmbqv8v1nRH/0EsktqgtI3smtH8Ynd/ZCteg6WN01TWSAExANbnkzvJVUVq0HVxsnqaKTAMwDmZ5cbiOopeh28dt0zqO74Z1lJ6dvdRd7vUteQ2nZHmOMAc/GTzrg01cXwairKFwzFPUSkfwuBJ+wUnYbFLaLvUyAh9NIzEbs7xv4iFpstgmp71U3Kr2Wt4SR0TQc5yTvPuKptbOeGXZBN+ykOdTDiBuCBbuq5qulZS3ydsYw2QCTHNnj+uVDqV1NWMrr1PLEcxtxG08+P65UUo9Rt4rtuLq7S7uCzdmwWcXjY+kEIi8bH0ghexYRNkJwEbsKkXLRczNp9vmEg83JuPX/ALK8rznXST08cws9cpBUyQG7ClHU0lVb5gKiKSB48EkY6ipe2aruFJhkzhVRDkee++Ltyrpda+200RbcZIi0/wB24bRd/hS8u81unn2rZSyQs5dp24+wcnWo00RpDeOT7K7BMK1tpY/v5K9WzUtuuGGCXgZT/dy7t/qPEVNZB4ik4xrpHhjGl7juDQMk+5XLTVBf4S0vn4Cm81P3+R6m53dYTdLXSSHa5t/UJOs06KIbmvt6FTerPy/WdEfcJYpm6q/L1Z0B9wlkltV5o7JvR+S7v7BCyY5zHB7HFrmnIIOCCsVNaVtbLncDwwzBCNp48o8g/wBcynxRukeGtyVSmkbFGXuwF3W7Ut7dFhlKawDdtiJ2feRuXJd9QXapa6nqGmla4b42sLSR6yd6nbnquC2zmjoqUSCLvSQ7ZaDzDct1BcKHVFLLTVNPsStGdknOP4mlVS0vHCE1z0UYODDxnQAN6/8AEv0Lor6Z9HWzU0m90Ty3POOQrnUhwLTYq41wcARhZxeNj6QQiLxsfSCFrFhYzZCcB3AlLm5aquNWXMieKaM8kfhdfZhMZ3EqvbNHUsOH18jp3+Q3vWdpV2sjmks2I26rm6KSni3OmFz5KmU1LVV85bTxSTSE98Rv6z2qzW3Rcj9l9xmDB5qI5PvKuUFPDTxiOCNsbBxNaMBbMLOHTY2+L/ErefVZX+Ef8R+Vx2+10VuZs0tOxh5XYy4+08a7UIVBrQ0WAUtzi43cVEas/L9Z0R9wlimdqz8v1nRH3CWKh6rzR2XQ6PyXd/YL1XP/AIetHA1zuXaYPoVTFOacv7bNHO11O6XhXB2Q7GMBK0cjY5g55sE3XxvlgLWC58FFVEM7qiVxhlJL3E94edTOi2Sx31hdG9oMTgSWkKT7uI/QH/N/oju4j9Af80diZjZTMkD+J+EpI+rfEY+F5WyFC6waG6gqccoaf/UKFXdeq8XO4yVbYzGHgd6TniGFwpKdwdK5zcEqjTtc2FrXZACzi8bH0ghEXjY+kEL2LC8myE4cIXqF1a41CEIQhCEIQhRGrPy/WdEfcJYpnas/L9Z0R9wlioOq80dl0ej8l3f2CEIQparoQhCEIQhCELOLxsfSCEReNj6QQt4sJebITiQhC6tcahCEIQhCEIQorVG+xVefJH3CXOw3yR1IQoep80dl0Gk8o90bDPJb1I2GeS3qQhTVVRsM8lvUjYZ5LepCEIRsM8lvUjYZ5LepCEIWUTG8KzvR4Q5PWvUIW0eFjLlf/9k="/>
          <p:cNvSpPr>
            <a:spLocks noChangeAspect="1" noChangeArrowheads="1"/>
          </p:cNvSpPr>
          <p:nvPr/>
        </p:nvSpPr>
        <p:spPr bwMode="auto">
          <a:xfrm>
            <a:off x="152400" y="-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501" y="1331761"/>
            <a:ext cx="1305852" cy="1765945"/>
          </a:xfrm>
          <a:prstGeom prst="rect">
            <a:avLst/>
          </a:prstGeom>
        </p:spPr>
      </p:pic>
      <p:pic>
        <p:nvPicPr>
          <p:cNvPr id="1030" name="Picture 6" descr="Bowerman's Nose, nr Manaton, Dartm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7058"/>
            <a:ext cx="1835696" cy="11309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velly, North Dev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1393" y="5727057"/>
            <a:ext cx="18306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ritish Firework Championships over Plymouth Ho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3474" y="5727057"/>
            <a:ext cx="1877919"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ckingt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1999" y="5727057"/>
            <a:ext cx="1828313"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royde Beach, North Dev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313" y="5727058"/>
            <a:ext cx="1763688"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66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a:t>
            </a:r>
            <a:r>
              <a:rPr lang="en-GB" sz="2200" b="1" dirty="0" smtClean="0">
                <a:solidFill>
                  <a:schemeClr val="accent6">
                    <a:lumMod val="75000"/>
                  </a:schemeClr>
                </a:solidFill>
                <a:latin typeface="Calibri" pitchFamily="34" charset="0"/>
                <a:ea typeface="+mj-ea"/>
                <a:cs typeface="Calibri" pitchFamily="34" charset="0"/>
              </a:rPr>
              <a:t>Day visits in the county context </a:t>
            </a:r>
            <a:r>
              <a:rPr lang="en-GB" sz="2200" b="1" dirty="0" smtClean="0">
                <a:solidFill>
                  <a:schemeClr val="accent6">
                    <a:lumMod val="75000"/>
                  </a:schemeClr>
                </a:solidFill>
                <a:latin typeface="Calibri" pitchFamily="34" charset="0"/>
                <a:ea typeface="+mj-ea"/>
                <a:cs typeface="Calibri" pitchFamily="34" charset="0"/>
              </a:rPr>
              <a:t> </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452090894"/>
              </p:ext>
            </p:extLst>
          </p:nvPr>
        </p:nvGraphicFramePr>
        <p:xfrm>
          <a:off x="1979712" y="3578718"/>
          <a:ext cx="4680521" cy="3112747"/>
        </p:xfrm>
        <a:graphic>
          <a:graphicData uri="http://schemas.openxmlformats.org/drawingml/2006/table">
            <a:tbl>
              <a:tblPr firstRow="1" bandRow="1">
                <a:tableStyleId>{00A15C55-8517-42AA-B614-E9B94910E393}</a:tableStyleId>
              </a:tblPr>
              <a:tblGrid>
                <a:gridCol w="2080231"/>
                <a:gridCol w="1300145"/>
                <a:gridCol w="1300145"/>
              </a:tblGrid>
              <a:tr h="446632">
                <a:tc>
                  <a:txBody>
                    <a:bodyPr/>
                    <a:lstStyle/>
                    <a:p>
                      <a:r>
                        <a:rPr lang="en-GB" sz="1100" dirty="0" smtClean="0"/>
                        <a:t>Area</a:t>
                      </a:r>
                      <a:endParaRPr lang="en-GB" sz="1100" dirty="0"/>
                    </a:p>
                  </a:txBody>
                  <a:tcPr anchor="ctr">
                    <a:solidFill>
                      <a:schemeClr val="accent6">
                        <a:lumMod val="75000"/>
                      </a:schemeClr>
                    </a:solidFill>
                  </a:tcPr>
                </a:tc>
                <a:tc>
                  <a:txBody>
                    <a:bodyPr/>
                    <a:lstStyle/>
                    <a:p>
                      <a:pPr algn="ctr"/>
                      <a:r>
                        <a:rPr lang="en-GB" sz="1050" dirty="0" smtClean="0"/>
                        <a:t>Day visits</a:t>
                      </a:r>
                      <a:endParaRPr lang="en-GB" sz="1050" dirty="0"/>
                    </a:p>
                  </a:txBody>
                  <a:tcPr anchor="ctr">
                    <a:solidFill>
                      <a:schemeClr val="accent6">
                        <a:lumMod val="75000"/>
                      </a:schemeClr>
                    </a:solidFill>
                  </a:tcPr>
                </a:tc>
                <a:tc>
                  <a:txBody>
                    <a:bodyPr/>
                    <a:lstStyle/>
                    <a:p>
                      <a:pPr algn="ctr"/>
                      <a:r>
                        <a:rPr lang="en-GB" sz="1050" dirty="0" smtClean="0"/>
                        <a:t>Day visit spend</a:t>
                      </a:r>
                      <a:endParaRPr lang="en-GB" sz="1050" dirty="0"/>
                    </a:p>
                  </a:txBody>
                  <a:tcPr anchor="ctr">
                    <a:solidFill>
                      <a:schemeClr val="accent6">
                        <a:lumMod val="75000"/>
                      </a:schemeClr>
                    </a:solidFill>
                  </a:tcPr>
                </a:tc>
              </a:tr>
              <a:tr h="296235">
                <a:tc>
                  <a:txBody>
                    <a:bodyPr/>
                    <a:lstStyle/>
                    <a:p>
                      <a:pPr algn="l" rtl="0" fontAlgn="ctr"/>
                      <a:r>
                        <a:rPr lang="en-GB" sz="1100" b="1" i="0" u="none" strike="noStrike" dirty="0" smtClean="0">
                          <a:solidFill>
                            <a:schemeClr val="bg1"/>
                          </a:solidFill>
                          <a:effectLst/>
                          <a:latin typeface="Calibri"/>
                        </a:rPr>
                        <a:t>Exeter</a:t>
                      </a: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2.0</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£81.3</a:t>
                      </a:r>
                    </a:p>
                  </a:txBody>
                  <a:tcPr marL="9525" marR="9525" marT="9525" marB="0" anchor="ctr">
                    <a:solidFill>
                      <a:schemeClr val="accent6">
                        <a:lumMod val="20000"/>
                        <a:lumOff val="80000"/>
                      </a:schemeClr>
                    </a:solidFill>
                  </a:tcPr>
                </a:tc>
              </a:tr>
              <a:tr h="296235">
                <a:tc>
                  <a:txBody>
                    <a:bodyPr/>
                    <a:lstStyle/>
                    <a:p>
                      <a:pPr algn="l" rtl="0" fontAlgn="ctr"/>
                      <a:r>
                        <a:rPr lang="en-GB" sz="1100" b="1" i="0" u="none" strike="noStrike" dirty="0" smtClean="0">
                          <a:solidFill>
                            <a:schemeClr val="bg1"/>
                          </a:solidFill>
                          <a:effectLst/>
                          <a:latin typeface="Calibri"/>
                        </a:rPr>
                        <a:t>Mid-Devon</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1.6</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£54.8</a:t>
                      </a:r>
                    </a:p>
                  </a:txBody>
                  <a:tcPr marL="9525" marR="9525" marT="9525" marB="0" anchor="ctr">
                    <a:solidFill>
                      <a:schemeClr val="accent6">
                        <a:lumMod val="40000"/>
                        <a:lumOff val="60000"/>
                      </a:schemeClr>
                    </a:solidFill>
                  </a:tcPr>
                </a:tc>
              </a:tr>
              <a:tr h="296235">
                <a:tc>
                  <a:txBody>
                    <a:bodyPr/>
                    <a:lstStyle/>
                    <a:p>
                      <a:pPr algn="l" rtl="0" fontAlgn="ctr"/>
                      <a:r>
                        <a:rPr lang="en-GB" sz="1100" b="1" i="0" u="none" strike="noStrike" dirty="0" smtClean="0">
                          <a:solidFill>
                            <a:schemeClr val="bg1"/>
                          </a:solidFill>
                          <a:effectLst/>
                          <a:latin typeface="Calibri"/>
                        </a:rPr>
                        <a:t>North</a:t>
                      </a:r>
                      <a:r>
                        <a:rPr lang="en-GB" sz="1100" b="1" i="0" u="none" strike="noStrike" baseline="0" dirty="0" smtClean="0">
                          <a:solidFill>
                            <a:schemeClr val="bg1"/>
                          </a:solidFill>
                          <a:effectLst/>
                          <a:latin typeface="Calibri"/>
                        </a:rPr>
                        <a:t> Devon</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3.0</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£100.3</a:t>
                      </a:r>
                    </a:p>
                  </a:txBody>
                  <a:tcPr marL="9525" marR="9525" marT="9525" marB="0" anchor="ctr">
                    <a:solidFill>
                      <a:schemeClr val="accent6">
                        <a:lumMod val="20000"/>
                        <a:lumOff val="80000"/>
                      </a:schemeClr>
                    </a:solidFill>
                  </a:tcPr>
                </a:tc>
              </a:tr>
              <a:tr h="296235">
                <a:tc>
                  <a:txBody>
                    <a:bodyPr/>
                    <a:lstStyle/>
                    <a:p>
                      <a:pPr algn="l" rtl="0" fontAlgn="ctr"/>
                      <a:r>
                        <a:rPr lang="en-GB" sz="1100" b="1" i="0" u="none" strike="noStrike" dirty="0" smtClean="0">
                          <a:solidFill>
                            <a:schemeClr val="bg1"/>
                          </a:solidFill>
                          <a:effectLst/>
                          <a:latin typeface="Calibri"/>
                        </a:rPr>
                        <a:t>Plymouth</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4.5</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£175.8</a:t>
                      </a:r>
                    </a:p>
                  </a:txBody>
                  <a:tcPr marL="9525" marR="9525" marT="9525" marB="0" anchor="ctr">
                    <a:solidFill>
                      <a:schemeClr val="accent6">
                        <a:lumMod val="40000"/>
                        <a:lumOff val="60000"/>
                      </a:schemeClr>
                    </a:solidFill>
                  </a:tcPr>
                </a:tc>
              </a:tr>
              <a:tr h="296235">
                <a:tc>
                  <a:txBody>
                    <a:bodyPr/>
                    <a:lstStyle/>
                    <a:p>
                      <a:pPr algn="l" rtl="0" fontAlgn="ctr"/>
                      <a:r>
                        <a:rPr lang="en-GB" sz="1100" b="1" i="0" u="none" strike="noStrike" dirty="0" smtClean="0">
                          <a:solidFill>
                            <a:schemeClr val="bg1"/>
                          </a:solidFill>
                          <a:effectLst/>
                          <a:latin typeface="Calibri"/>
                        </a:rPr>
                        <a:t>South Hams</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3.7</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£122.2</a:t>
                      </a:r>
                    </a:p>
                  </a:txBody>
                  <a:tcPr marL="9525" marR="9525" marT="9525" marB="0" anchor="ctr">
                    <a:solidFill>
                      <a:schemeClr val="accent6">
                        <a:lumMod val="20000"/>
                        <a:lumOff val="80000"/>
                      </a:schemeClr>
                    </a:solidFill>
                  </a:tcPr>
                </a:tc>
              </a:tr>
              <a:tr h="296235">
                <a:tc>
                  <a:txBody>
                    <a:bodyPr/>
                    <a:lstStyle/>
                    <a:p>
                      <a:pPr algn="l" rtl="0" fontAlgn="ctr"/>
                      <a:r>
                        <a:rPr lang="en-GB" sz="1100" b="1" i="0" u="none" strike="noStrike" dirty="0" smtClean="0">
                          <a:solidFill>
                            <a:schemeClr val="bg1"/>
                          </a:solidFill>
                          <a:effectLst/>
                          <a:latin typeface="Calibri"/>
                        </a:rPr>
                        <a:t>Teignbridge</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3.8</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£130.6</a:t>
                      </a:r>
                    </a:p>
                  </a:txBody>
                  <a:tcPr marL="9525" marR="9525" marT="9525" marB="0" anchor="ctr">
                    <a:solidFill>
                      <a:schemeClr val="accent6">
                        <a:lumMod val="40000"/>
                        <a:lumOff val="60000"/>
                      </a:schemeClr>
                    </a:solidFill>
                  </a:tcPr>
                </a:tc>
              </a:tr>
              <a:tr h="296235">
                <a:tc>
                  <a:txBody>
                    <a:bodyPr/>
                    <a:lstStyle/>
                    <a:p>
                      <a:pPr algn="l" rtl="0" fontAlgn="ctr"/>
                      <a:r>
                        <a:rPr lang="en-GB" sz="1100" b="1" i="0" u="none" strike="noStrike" dirty="0" smtClean="0">
                          <a:solidFill>
                            <a:schemeClr val="bg1"/>
                          </a:solidFill>
                          <a:effectLst/>
                          <a:latin typeface="Calibri"/>
                        </a:rPr>
                        <a:t>Torbay</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3.4</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£124.1</a:t>
                      </a:r>
                    </a:p>
                  </a:txBody>
                  <a:tcPr marL="9525" marR="9525" marT="9525" marB="0" anchor="ctr">
                    <a:solidFill>
                      <a:schemeClr val="accent6">
                        <a:lumMod val="75000"/>
                      </a:schemeClr>
                    </a:solidFill>
                  </a:tcPr>
                </a:tc>
              </a:tr>
              <a:tr h="296235">
                <a:tc>
                  <a:txBody>
                    <a:bodyPr/>
                    <a:lstStyle/>
                    <a:p>
                      <a:pPr algn="l" rtl="0" fontAlgn="ctr"/>
                      <a:r>
                        <a:rPr lang="en-GB" sz="1100" b="1" i="0" u="none" strike="noStrike" dirty="0" smtClean="0">
                          <a:solidFill>
                            <a:schemeClr val="bg1"/>
                          </a:solidFill>
                          <a:effectLst/>
                          <a:latin typeface="Calibri"/>
                        </a:rPr>
                        <a:t>Torridge</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1.8</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£59.1</a:t>
                      </a:r>
                    </a:p>
                  </a:txBody>
                  <a:tcPr marL="9525" marR="9525" marT="9525" marB="0" anchor="ctr">
                    <a:solidFill>
                      <a:schemeClr val="accent6">
                        <a:lumMod val="40000"/>
                        <a:lumOff val="60000"/>
                      </a:schemeClr>
                    </a:solidFill>
                  </a:tcPr>
                </a:tc>
              </a:tr>
              <a:tr h="296235">
                <a:tc>
                  <a:txBody>
                    <a:bodyPr/>
                    <a:lstStyle/>
                    <a:p>
                      <a:pPr algn="l" rtl="0" fontAlgn="ctr"/>
                      <a:r>
                        <a:rPr lang="en-GB" sz="1100" b="1" i="0" u="none" strike="noStrike" dirty="0" smtClean="0">
                          <a:solidFill>
                            <a:schemeClr val="bg1"/>
                          </a:solidFill>
                          <a:effectLst/>
                          <a:latin typeface="Calibri"/>
                        </a:rPr>
                        <a:t>West Devon</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£53.9</a:t>
                      </a:r>
                    </a:p>
                  </a:txBody>
                  <a:tcPr marL="9525" marR="9525" marT="9525" marB="0" anchor="ctr">
                    <a:solidFill>
                      <a:schemeClr val="accent6">
                        <a:lumMod val="20000"/>
                        <a:lumOff val="80000"/>
                      </a:schemeClr>
                    </a:solidFill>
                  </a:tcPr>
                </a:tc>
              </a:tr>
            </a:tbl>
          </a:graphicData>
        </a:graphic>
      </p:graphicFrame>
      <p:graphicFrame>
        <p:nvGraphicFramePr>
          <p:cNvPr id="7" name="Chart 6"/>
          <p:cNvGraphicFramePr/>
          <p:nvPr>
            <p:extLst/>
          </p:nvPr>
        </p:nvGraphicFramePr>
        <p:xfrm>
          <a:off x="179512" y="908720"/>
          <a:ext cx="3788705" cy="2656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nvPr>
        </p:nvGraphicFramePr>
        <p:xfrm>
          <a:off x="4932040" y="908720"/>
          <a:ext cx="3888432" cy="2656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734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Day visits by location</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extLst>
              <p:ext uri="{D42A27DB-BD31-4B8C-83A1-F6EECF244321}">
                <p14:modId xmlns:p14="http://schemas.microsoft.com/office/powerpoint/2010/main" val="2907886523"/>
              </p:ext>
            </p:extLst>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3564757040"/>
              </p:ext>
            </p:extLst>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51638867"/>
              </p:ext>
            </p:extLst>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gridCol w="3048000"/>
              </a:tblGrid>
              <a:tr h="370840">
                <a:tc>
                  <a:txBody>
                    <a:bodyPr/>
                    <a:lstStyle/>
                    <a:p>
                      <a:pPr algn="ctr"/>
                      <a:r>
                        <a:rPr lang="en-GB" dirty="0" smtClean="0"/>
                        <a:t>Total day visits</a:t>
                      </a:r>
                      <a:endParaRPr lang="en-GB" dirty="0"/>
                    </a:p>
                  </a:txBody>
                  <a:tcPr>
                    <a:solidFill>
                      <a:schemeClr val="accent6">
                        <a:lumMod val="75000"/>
                      </a:schemeClr>
                    </a:solidFill>
                  </a:tcPr>
                </a:tc>
                <a:tc>
                  <a:txBody>
                    <a:bodyPr/>
                    <a:lstStyle/>
                    <a:p>
                      <a:pPr algn="ctr"/>
                      <a:r>
                        <a:rPr lang="en-GB" dirty="0" smtClean="0"/>
                        <a:t>Total day visit spend</a:t>
                      </a:r>
                      <a:endParaRPr lang="en-GB" dirty="0"/>
                    </a:p>
                  </a:txBody>
                  <a:tcPr>
                    <a:solidFill>
                      <a:schemeClr val="accent6">
                        <a:lumMod val="75000"/>
                      </a:schemeClr>
                    </a:solidFill>
                  </a:tcPr>
                </a:tc>
              </a:tr>
              <a:tr h="370840">
                <a:tc>
                  <a:txBody>
                    <a:bodyPr/>
                    <a:lstStyle/>
                    <a:p>
                      <a:pPr algn="ctr"/>
                      <a:r>
                        <a:rPr lang="en-GB" dirty="0" smtClean="0"/>
                        <a:t>3,434,000</a:t>
                      </a:r>
                    </a:p>
                  </a:txBody>
                  <a:tcPr>
                    <a:solidFill>
                      <a:schemeClr val="accent6">
                        <a:lumMod val="40000"/>
                        <a:lumOff val="60000"/>
                      </a:schemeClr>
                    </a:solidFill>
                  </a:tcPr>
                </a:tc>
                <a:tc>
                  <a:txBody>
                    <a:bodyPr/>
                    <a:lstStyle/>
                    <a:p>
                      <a:pPr algn="ctr"/>
                      <a:r>
                        <a:rPr lang="en-GB" dirty="0" smtClean="0"/>
                        <a:t>£124,122,000</a:t>
                      </a: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14980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a:t>
            </a:r>
            <a:r>
              <a:rPr lang="en-GB" sz="2200" b="1" dirty="0">
                <a:solidFill>
                  <a:schemeClr val="accent6">
                    <a:lumMod val="75000"/>
                  </a:schemeClr>
                </a:solidFill>
                <a:latin typeface="Calibri" pitchFamily="34" charset="0"/>
                <a:ea typeface="+mj-ea"/>
                <a:cs typeface="Calibri" pitchFamily="34" charset="0"/>
              </a:rPr>
              <a:t>Direct visitor expenditure by category </a:t>
            </a:r>
          </a:p>
        </p:txBody>
      </p:sp>
      <p:cxnSp>
        <p:nvCxnSpPr>
          <p:cNvPr id="4" name="Straight Connector 3"/>
          <p:cNvCxnSpPr/>
          <p:nvPr/>
        </p:nvCxnSpPr>
        <p:spPr>
          <a:xfrm flipV="1">
            <a:off x="0" y="700088"/>
            <a:ext cx="9144000" cy="52"/>
          </a:xfrm>
          <a:prstGeom prst="line">
            <a:avLst/>
          </a:prstGeom>
          <a:ln>
            <a:solidFill>
              <a:schemeClr val="accent6"/>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sp>
        <p:nvSpPr>
          <p:cNvPr id="11" name="TextBox 10"/>
          <p:cNvSpPr txBox="1"/>
          <p:nvPr/>
        </p:nvSpPr>
        <p:spPr>
          <a:xfrm>
            <a:off x="250825" y="866572"/>
            <a:ext cx="8713785" cy="4893647"/>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a:t>Information on the breakdown of visitor spending is available from the three </a:t>
            </a:r>
            <a:r>
              <a:rPr lang="en-GB" sz="1300" dirty="0" smtClean="0"/>
              <a:t>main tourism </a:t>
            </a:r>
            <a:r>
              <a:rPr lang="en-GB" sz="1300" dirty="0"/>
              <a:t>and day visitor surveys by type of visitor. </a:t>
            </a:r>
            <a:r>
              <a:rPr lang="en-GB" sz="1300" dirty="0" smtClean="0"/>
              <a:t> The </a:t>
            </a:r>
            <a:r>
              <a:rPr lang="en-GB" sz="1300" dirty="0"/>
              <a:t>Model divides the </a:t>
            </a:r>
            <a:r>
              <a:rPr lang="en-GB" sz="1300" dirty="0" smtClean="0"/>
              <a:t>expenditure between </a:t>
            </a:r>
            <a:r>
              <a:rPr lang="en-GB" sz="1300" dirty="0"/>
              <a:t>five sectors</a:t>
            </a:r>
            <a:r>
              <a:rPr lang="en-GB" sz="1300" dirty="0" smtClean="0"/>
              <a:t>:</a:t>
            </a:r>
          </a:p>
          <a:p>
            <a:endParaRPr lang="en-GB" sz="1300" dirty="0"/>
          </a:p>
          <a:p>
            <a:pPr marL="628650" lvl="1" indent="-171450">
              <a:buFont typeface="Arial" pitchFamily="34" charset="0"/>
              <a:buChar char="•"/>
            </a:pPr>
            <a:r>
              <a:rPr lang="en-GB" sz="1300" dirty="0" smtClean="0"/>
              <a:t>Accommodation</a:t>
            </a:r>
          </a:p>
          <a:p>
            <a:pPr lvl="1"/>
            <a:endParaRPr lang="en-GB" sz="1300" dirty="0"/>
          </a:p>
          <a:p>
            <a:pPr marL="628650" lvl="1" indent="-171450">
              <a:buFont typeface="Arial" pitchFamily="34" charset="0"/>
              <a:buChar char="•"/>
            </a:pPr>
            <a:r>
              <a:rPr lang="en-GB" sz="1300" dirty="0" smtClean="0"/>
              <a:t>Shopping </a:t>
            </a:r>
            <a:r>
              <a:rPr lang="en-GB" sz="1300" dirty="0"/>
              <a:t>for gifts, clothes and other </a:t>
            </a:r>
            <a:r>
              <a:rPr lang="en-GB" sz="1300" dirty="0" smtClean="0"/>
              <a:t>goods</a:t>
            </a:r>
          </a:p>
          <a:p>
            <a:pPr lvl="1"/>
            <a:endParaRPr lang="en-GB" sz="1300" dirty="0"/>
          </a:p>
          <a:p>
            <a:pPr marL="628650" lvl="1" indent="-171450">
              <a:buFont typeface="Arial" pitchFamily="34" charset="0"/>
              <a:buChar char="•"/>
            </a:pPr>
            <a:r>
              <a:rPr lang="en-GB" sz="1300" dirty="0" smtClean="0"/>
              <a:t>Eating </a:t>
            </a:r>
            <a:r>
              <a:rPr lang="en-GB" sz="1300" dirty="0"/>
              <a:t>and drinking in restaurants, cafes and </a:t>
            </a:r>
            <a:r>
              <a:rPr lang="en-GB" sz="1300" dirty="0" smtClean="0"/>
              <a:t>inns</a:t>
            </a:r>
          </a:p>
          <a:p>
            <a:pPr lvl="1"/>
            <a:endParaRPr lang="en-GB" sz="1300" dirty="0"/>
          </a:p>
          <a:p>
            <a:pPr marL="628650" lvl="1" indent="-171450">
              <a:buFont typeface="Arial" pitchFamily="34" charset="0"/>
              <a:buChar char="•"/>
            </a:pPr>
            <a:r>
              <a:rPr lang="en-GB" sz="1300" dirty="0" smtClean="0"/>
              <a:t>Entry </a:t>
            </a:r>
            <a:r>
              <a:rPr lang="en-GB" sz="1300" dirty="0"/>
              <a:t>to attractions, entertainment and hire of goods and </a:t>
            </a:r>
            <a:r>
              <a:rPr lang="en-GB" sz="1300" dirty="0" smtClean="0"/>
              <a:t>services</a:t>
            </a:r>
          </a:p>
          <a:p>
            <a:pPr lvl="1"/>
            <a:endParaRPr lang="en-GB" sz="1300" dirty="0"/>
          </a:p>
          <a:p>
            <a:pPr marL="628650" lvl="1" indent="-171450">
              <a:buFont typeface="Arial" pitchFamily="34" charset="0"/>
              <a:buChar char="•"/>
            </a:pPr>
            <a:r>
              <a:rPr lang="en-GB" sz="1300" dirty="0" smtClean="0"/>
              <a:t>Transport </a:t>
            </a:r>
            <a:r>
              <a:rPr lang="en-GB" sz="1300" dirty="0"/>
              <a:t>and travel costs including public transport, purchase of fuel </a:t>
            </a:r>
            <a:r>
              <a:rPr lang="en-GB" sz="1300" dirty="0" smtClean="0"/>
              <a:t>and parking</a:t>
            </a:r>
          </a:p>
          <a:p>
            <a:pPr lvl="1"/>
            <a:endParaRPr lang="en-GB" sz="1300" dirty="0" smtClean="0"/>
          </a:p>
          <a:p>
            <a:pPr marL="628650" lvl="1" indent="-171450">
              <a:buFont typeface="Arial" pitchFamily="34" charset="0"/>
              <a:buChar char="•"/>
            </a:pPr>
            <a:endParaRPr lang="en-GB" sz="1300" dirty="0"/>
          </a:p>
          <a:p>
            <a:r>
              <a:rPr lang="en-GB" sz="1300" dirty="0" smtClean="0"/>
              <a:t>The following pages look at the breakdown of this expenditure and business turnover arising from this expenditure.</a:t>
            </a:r>
          </a:p>
          <a:p>
            <a:endParaRPr lang="en-GB" sz="1300" dirty="0"/>
          </a:p>
          <a:p>
            <a:r>
              <a:rPr lang="en-GB" sz="1300" dirty="0"/>
              <a:t>By applying the expenditure breakdown to the estimates of visitor </a:t>
            </a:r>
            <a:r>
              <a:rPr lang="en-GB" sz="1300" dirty="0" smtClean="0"/>
              <a:t>spending the Model </a:t>
            </a:r>
            <a:r>
              <a:rPr lang="en-GB" sz="1300" dirty="0"/>
              <a:t>generates estimates of total spending by the five business sectors. </a:t>
            </a:r>
            <a:r>
              <a:rPr lang="en-GB" sz="1300" dirty="0" smtClean="0"/>
              <a:t> Visitor</a:t>
            </a:r>
            <a:r>
              <a:rPr lang="en-GB" sz="1300" dirty="0"/>
              <a:t> </a:t>
            </a:r>
            <a:r>
              <a:rPr lang="en-GB" sz="1300" dirty="0" smtClean="0"/>
              <a:t>expenditure </a:t>
            </a:r>
            <a:r>
              <a:rPr lang="en-GB" sz="1300" dirty="0"/>
              <a:t>in each sector represents additional turnover for businesses in </a:t>
            </a:r>
            <a:r>
              <a:rPr lang="en-GB" sz="1300" dirty="0" smtClean="0"/>
              <a:t>those sectors</a:t>
            </a:r>
            <a:r>
              <a:rPr lang="en-GB" sz="1300" dirty="0"/>
              <a:t>. </a:t>
            </a:r>
            <a:r>
              <a:rPr lang="en-GB" sz="1300" dirty="0" smtClean="0"/>
              <a:t> However</a:t>
            </a:r>
            <a:r>
              <a:rPr lang="en-GB" sz="1300" dirty="0"/>
              <a:t>, evidence from national studies suggests that some </a:t>
            </a:r>
            <a:r>
              <a:rPr lang="en-GB" sz="1300" dirty="0" smtClean="0"/>
              <a:t>minor adjustments </a:t>
            </a:r>
            <a:r>
              <a:rPr lang="en-GB" sz="1300" dirty="0"/>
              <a:t>are required to match visitor spend to business turnover. </a:t>
            </a:r>
            <a:r>
              <a:rPr lang="en-GB" sz="1300" dirty="0" smtClean="0"/>
              <a:t> In particular, some </a:t>
            </a:r>
            <a:r>
              <a:rPr lang="en-GB" sz="1300" dirty="0"/>
              <a:t>expenditure on food and drink actually takes place in inns and hotels that </a:t>
            </a:r>
            <a:r>
              <a:rPr lang="en-GB" sz="1300" dirty="0" smtClean="0"/>
              <a:t>fall into </a:t>
            </a:r>
            <a:r>
              <a:rPr lang="en-GB" sz="1300" dirty="0"/>
              <a:t>the accommodation </a:t>
            </a:r>
            <a:r>
              <a:rPr lang="en-GB" sz="1300" dirty="0" smtClean="0"/>
              <a:t>sector </a:t>
            </a:r>
            <a:r>
              <a:rPr lang="en-GB" sz="1300" dirty="0"/>
              <a:t>and at attractions. </a:t>
            </a:r>
            <a:r>
              <a:rPr lang="en-GB" sz="1300" dirty="0" smtClean="0"/>
              <a:t> The </a:t>
            </a:r>
            <a:r>
              <a:rPr lang="en-GB" sz="1300" dirty="0"/>
              <a:t>turnover for each </a:t>
            </a:r>
            <a:r>
              <a:rPr lang="en-GB" sz="1300" dirty="0" smtClean="0"/>
              <a:t>business sector </a:t>
            </a:r>
            <a:r>
              <a:rPr lang="en-GB" sz="1300" dirty="0"/>
              <a:t>has therefore been adjusted to take account of these marginal </a:t>
            </a:r>
            <a:r>
              <a:rPr lang="en-GB" sz="1300" dirty="0" smtClean="0"/>
              <a:t>changes.  More </a:t>
            </a:r>
            <a:r>
              <a:rPr lang="en-GB" sz="1300" dirty="0"/>
              <a:t>significantly, expenditure on travel costs associated with individual trips </a:t>
            </a:r>
            <a:r>
              <a:rPr lang="en-GB" sz="1300" dirty="0" smtClean="0"/>
              <a:t>is  as likely </a:t>
            </a:r>
            <a:r>
              <a:rPr lang="en-GB" sz="1300" dirty="0"/>
              <a:t>to take place </a:t>
            </a:r>
            <a:r>
              <a:rPr lang="en-GB" sz="1300" dirty="0" smtClean="0"/>
              <a:t>at the </a:t>
            </a:r>
            <a:r>
              <a:rPr lang="en-GB" sz="1300" dirty="0"/>
              <a:t>origin of the trip as </a:t>
            </a:r>
            <a:r>
              <a:rPr lang="en-GB" sz="1300" dirty="0" smtClean="0"/>
              <a:t>it is at the actual </a:t>
            </a:r>
            <a:r>
              <a:rPr lang="en-GB" sz="1300" dirty="0"/>
              <a:t>destination. </a:t>
            </a:r>
            <a:r>
              <a:rPr lang="en-GB" sz="1300" dirty="0" smtClean="0"/>
              <a:t> It </a:t>
            </a:r>
            <a:r>
              <a:rPr lang="en-GB" sz="1300" dirty="0"/>
              <a:t>is </a:t>
            </a:r>
            <a:r>
              <a:rPr lang="en-GB" sz="1300" dirty="0" smtClean="0"/>
              <a:t>therefore assumed </a:t>
            </a:r>
            <a:r>
              <a:rPr lang="en-GB" sz="1300" dirty="0"/>
              <a:t>that only 60% of total travel expenditure accrues to the destination area.</a:t>
            </a:r>
          </a:p>
        </p:txBody>
      </p:sp>
    </p:spTree>
    <p:extLst>
      <p:ext uri="{BB962C8B-B14F-4D97-AF65-F5344CB8AC3E}">
        <p14:creationId xmlns:p14="http://schemas.microsoft.com/office/powerpoint/2010/main" val="3822887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Direct visitor expenditure by category</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extLst>
              <p:ext uri="{D42A27DB-BD31-4B8C-83A1-F6EECF244321}">
                <p14:modId xmlns:p14="http://schemas.microsoft.com/office/powerpoint/2010/main" val="3935135014"/>
              </p:ext>
            </p:extLst>
          </p:nvPr>
        </p:nvGraphicFramePr>
        <p:xfrm>
          <a:off x="273806" y="908719"/>
          <a:ext cx="8546666"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616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Other visitor related expenditure by category</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extLst>
              <p:ext uri="{D42A27DB-BD31-4B8C-83A1-F6EECF244321}">
                <p14:modId xmlns:p14="http://schemas.microsoft.com/office/powerpoint/2010/main" val="2919738133"/>
              </p:ext>
            </p:extLst>
          </p:nvPr>
        </p:nvGraphicFramePr>
        <p:xfrm>
          <a:off x="273805" y="908719"/>
          <a:ext cx="8690807" cy="381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95288" y="5013176"/>
            <a:ext cx="7273056" cy="938719"/>
          </a:xfrm>
          <a:prstGeom prst="rect">
            <a:avLst/>
          </a:prstGeom>
          <a:noFill/>
        </p:spPr>
        <p:txBody>
          <a:bodyPr wrap="square" rtlCol="0">
            <a:spAutoFit/>
          </a:bodyPr>
          <a:lstStyle/>
          <a:p>
            <a:pPr marL="171450" indent="-171450">
              <a:buFont typeface="Arial" pitchFamily="34" charset="0"/>
              <a:buChar char="•"/>
            </a:pPr>
            <a:r>
              <a:rPr lang="en-GB" sz="1100" dirty="0" smtClean="0"/>
              <a:t>Spend </a:t>
            </a:r>
            <a:r>
              <a:rPr lang="en-GB" sz="1100" dirty="0"/>
              <a:t>on second homes </a:t>
            </a:r>
            <a:r>
              <a:rPr lang="en-GB" sz="1100" dirty="0" smtClean="0"/>
              <a:t>estimates cover rates</a:t>
            </a:r>
            <a:r>
              <a:rPr lang="en-GB" sz="1100" dirty="0"/>
              <a:t>, maintenance, and replacement of furniture and </a:t>
            </a:r>
            <a:r>
              <a:rPr lang="en-GB" sz="1100" dirty="0" smtClean="0"/>
              <a:t>fittings.</a:t>
            </a:r>
          </a:p>
          <a:p>
            <a:pPr marL="171450" indent="-171450">
              <a:buFont typeface="Arial" pitchFamily="34" charset="0"/>
              <a:buChar char="•"/>
            </a:pPr>
            <a:endParaRPr lang="en-GB" sz="1100" dirty="0"/>
          </a:p>
          <a:p>
            <a:pPr marL="171450" indent="-171450">
              <a:buFont typeface="Arial" pitchFamily="34" charset="0"/>
              <a:buChar char="•"/>
            </a:pPr>
            <a:r>
              <a:rPr lang="en-GB" sz="1100" dirty="0"/>
              <a:t>Spend on boats </a:t>
            </a:r>
            <a:r>
              <a:rPr lang="en-GB" sz="1100" dirty="0" smtClean="0"/>
              <a:t>estimates cover berthing </a:t>
            </a:r>
            <a:r>
              <a:rPr lang="en-GB" sz="1100" dirty="0"/>
              <a:t>charges, servicing and maintenance and upgrading of </a:t>
            </a:r>
            <a:r>
              <a:rPr lang="en-GB" sz="1100" dirty="0" smtClean="0"/>
              <a:t>equipment.</a:t>
            </a:r>
          </a:p>
          <a:p>
            <a:pPr marL="171450" indent="-171450">
              <a:buFont typeface="Arial" pitchFamily="34" charset="0"/>
              <a:buChar char="•"/>
            </a:pPr>
            <a:endParaRPr lang="en-GB" sz="1100" dirty="0"/>
          </a:p>
          <a:p>
            <a:pPr marL="171450" indent="-171450">
              <a:buFont typeface="Arial" pitchFamily="34" charset="0"/>
              <a:buChar char="•"/>
            </a:pPr>
            <a:r>
              <a:rPr lang="en-GB" sz="1100" dirty="0" smtClean="0"/>
              <a:t>Additional </a:t>
            </a:r>
            <a:r>
              <a:rPr lang="en-GB" sz="1100" dirty="0"/>
              <a:t>spending is incurred by friends and relatives as a result of people coming to stay with them</a:t>
            </a:r>
            <a:r>
              <a:rPr lang="en-GB" sz="1100" dirty="0" smtClean="0"/>
              <a:t>.</a:t>
            </a:r>
            <a:endParaRPr lang="en-GB" sz="1100" dirty="0"/>
          </a:p>
        </p:txBody>
      </p:sp>
    </p:spTree>
    <p:extLst>
      <p:ext uri="{BB962C8B-B14F-4D97-AF65-F5344CB8AC3E}">
        <p14:creationId xmlns:p14="http://schemas.microsoft.com/office/powerpoint/2010/main" val="252007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a:t>
            </a:r>
            <a:r>
              <a:rPr lang="en-GB" sz="2200" b="1" dirty="0">
                <a:solidFill>
                  <a:schemeClr val="accent6">
                    <a:lumMod val="75000"/>
                  </a:schemeClr>
                </a:solidFill>
                <a:latin typeface="Calibri" pitchFamily="34" charset="0"/>
                <a:ea typeface="+mj-ea"/>
                <a:cs typeface="Calibri" pitchFamily="34" charset="0"/>
              </a:rPr>
              <a:t>Tourism related employment</a:t>
            </a:r>
          </a:p>
        </p:txBody>
      </p:sp>
      <p:cxnSp>
        <p:nvCxnSpPr>
          <p:cNvPr id="4" name="Straight Connector 3"/>
          <p:cNvCxnSpPr/>
          <p:nvPr/>
        </p:nvCxnSpPr>
        <p:spPr>
          <a:xfrm flipV="1">
            <a:off x="0" y="700088"/>
            <a:ext cx="9144000" cy="52"/>
          </a:xfrm>
          <a:prstGeom prst="line">
            <a:avLst/>
          </a:prstGeom>
          <a:ln>
            <a:solidFill>
              <a:schemeClr val="accent6"/>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sp>
        <p:nvSpPr>
          <p:cNvPr id="11" name="TextBox 10"/>
          <p:cNvSpPr txBox="1"/>
          <p:nvPr/>
        </p:nvSpPr>
        <p:spPr>
          <a:xfrm>
            <a:off x="250825" y="866572"/>
            <a:ext cx="8713785" cy="469359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a:t>Having identified the value of turnover generated by visitor spending in </a:t>
            </a:r>
            <a:r>
              <a:rPr lang="en-GB" sz="1300" dirty="0" smtClean="0"/>
              <a:t>each business sector </a:t>
            </a:r>
            <a:r>
              <a:rPr lang="en-GB" sz="1300" dirty="0"/>
              <a:t>it is possible to estimate the employment associated with </a:t>
            </a:r>
            <a:r>
              <a:rPr lang="en-GB" sz="1300" dirty="0" smtClean="0"/>
              <a:t>that spending.</a:t>
            </a:r>
          </a:p>
          <a:p>
            <a:endParaRPr lang="en-GB" sz="1300" dirty="0"/>
          </a:p>
          <a:p>
            <a:r>
              <a:rPr lang="en-GB" sz="1300" dirty="0"/>
              <a:t>The use of visitor expenditure to generate job numbers underestimates the </a:t>
            </a:r>
            <a:r>
              <a:rPr lang="en-GB" sz="1300" dirty="0" smtClean="0"/>
              <a:t>number of </a:t>
            </a:r>
            <a:r>
              <a:rPr lang="en-GB" sz="1300" dirty="0"/>
              <a:t>jobs arising in the attractions/entertainment sector. The underestimate </a:t>
            </a:r>
            <a:r>
              <a:rPr lang="en-GB" sz="1300" dirty="0" smtClean="0"/>
              <a:t>arises because </a:t>
            </a:r>
            <a:r>
              <a:rPr lang="en-GB" sz="1300" dirty="0"/>
              <a:t>local authorities and voluntary bodies do not always seek to recoup the </a:t>
            </a:r>
            <a:r>
              <a:rPr lang="en-GB" sz="1300" dirty="0" smtClean="0"/>
              <a:t>full operating </a:t>
            </a:r>
            <a:r>
              <a:rPr lang="en-GB" sz="1300" dirty="0"/>
              <a:t>costs of individual attractions of facilities from entrance </a:t>
            </a:r>
            <a:r>
              <a:rPr lang="en-GB" sz="1300" dirty="0" smtClean="0"/>
              <a:t>charges.  Therefore </a:t>
            </a:r>
            <a:r>
              <a:rPr lang="en-GB" sz="1300" dirty="0"/>
              <a:t>an additional percentage of direct employment is added to the </a:t>
            </a:r>
            <a:r>
              <a:rPr lang="en-GB" sz="1300" dirty="0" smtClean="0"/>
              <a:t>attractions sector </a:t>
            </a:r>
            <a:r>
              <a:rPr lang="en-GB" sz="1300" dirty="0"/>
              <a:t>estimates to take account of this factor</a:t>
            </a:r>
            <a:r>
              <a:rPr lang="en-GB" sz="1300" dirty="0" smtClean="0"/>
              <a:t>.</a:t>
            </a:r>
          </a:p>
          <a:p>
            <a:endParaRPr lang="en-GB" sz="1300" dirty="0" smtClean="0"/>
          </a:p>
          <a:p>
            <a:r>
              <a:rPr lang="en-GB" sz="1300" dirty="0" smtClean="0"/>
              <a:t>This section of the report looks at employment on three levels;</a:t>
            </a:r>
          </a:p>
          <a:p>
            <a:endParaRPr lang="en-GB" sz="1300" dirty="0"/>
          </a:p>
          <a:p>
            <a:pPr marL="628650" lvl="1" indent="-171450">
              <a:buFont typeface="Arial" pitchFamily="34" charset="0"/>
              <a:buChar char="•"/>
            </a:pPr>
            <a:r>
              <a:rPr lang="en-GB" sz="1300" b="1" dirty="0" smtClean="0"/>
              <a:t>Direct Jobs </a:t>
            </a:r>
            <a:r>
              <a:rPr lang="en-GB" sz="1300" dirty="0" smtClean="0"/>
              <a:t>- </a:t>
            </a:r>
            <a:r>
              <a:rPr lang="en-GB" sz="1300" dirty="0"/>
              <a:t>Direct jobs are those in businesses in receipt of visitor spending. </a:t>
            </a:r>
            <a:r>
              <a:rPr lang="en-GB" sz="1300" dirty="0" smtClean="0"/>
              <a:t> For example</a:t>
            </a:r>
            <a:r>
              <a:rPr lang="en-GB" sz="1300" dirty="0"/>
              <a:t>, jobs supported by visitor spending at a hotel would be direct jobs</a:t>
            </a:r>
            <a:r>
              <a:rPr lang="en-GB" sz="1300" dirty="0" smtClean="0"/>
              <a:t>.</a:t>
            </a:r>
          </a:p>
          <a:p>
            <a:pPr marL="628650" lvl="1" indent="-171450">
              <a:buFont typeface="Arial" pitchFamily="34" charset="0"/>
              <a:buChar char="•"/>
            </a:pPr>
            <a:endParaRPr lang="en-GB" sz="1300" dirty="0"/>
          </a:p>
          <a:p>
            <a:pPr marL="628650" lvl="1" indent="-171450">
              <a:buFont typeface="Arial" pitchFamily="34" charset="0"/>
              <a:buChar char="•"/>
            </a:pPr>
            <a:r>
              <a:rPr lang="en-GB" sz="1300" b="1" dirty="0" smtClean="0"/>
              <a:t>Indirect Jobs </a:t>
            </a:r>
            <a:r>
              <a:rPr lang="en-GB" sz="1300" dirty="0" smtClean="0"/>
              <a:t>- </a:t>
            </a:r>
            <a:r>
              <a:rPr lang="en-GB" sz="1300" dirty="0"/>
              <a:t>Indirect employment arises as a result of expenditure by businesses in direct </a:t>
            </a:r>
            <a:r>
              <a:rPr lang="en-GB" sz="1300" dirty="0" smtClean="0"/>
              <a:t>receipt of </a:t>
            </a:r>
            <a:r>
              <a:rPr lang="en-GB" sz="1300" dirty="0"/>
              <a:t>visitor expenditure on the purchase of goods and services for their </a:t>
            </a:r>
            <a:r>
              <a:rPr lang="en-GB" sz="1300" dirty="0" smtClean="0"/>
              <a:t>businesses.  For </a:t>
            </a:r>
            <a:r>
              <a:rPr lang="en-GB" sz="1300" dirty="0"/>
              <a:t>example, some of the employment at a business supplying food and drink </a:t>
            </a:r>
            <a:r>
              <a:rPr lang="en-GB" sz="1300" dirty="0" smtClean="0"/>
              <a:t>may be </a:t>
            </a:r>
            <a:r>
              <a:rPr lang="en-GB" sz="1300" dirty="0"/>
              <a:t>supported through the supplies that the business sells to hotels (or any </a:t>
            </a:r>
            <a:r>
              <a:rPr lang="en-GB" sz="1300" dirty="0" smtClean="0"/>
              <a:t>other business </a:t>
            </a:r>
            <a:r>
              <a:rPr lang="en-GB" sz="1300" dirty="0"/>
              <a:t>in direct receipt of visitor expenditure</a:t>
            </a:r>
            <a:r>
              <a:rPr lang="en-GB" sz="1300" dirty="0" smtClean="0"/>
              <a:t>).</a:t>
            </a:r>
          </a:p>
          <a:p>
            <a:pPr marL="628650" lvl="1" indent="-171450">
              <a:buFont typeface="Arial" pitchFamily="34" charset="0"/>
              <a:buChar char="•"/>
            </a:pPr>
            <a:endParaRPr lang="en-GB" sz="1300" dirty="0"/>
          </a:p>
          <a:p>
            <a:pPr marL="628650" lvl="1" indent="-171450">
              <a:buFont typeface="Arial" pitchFamily="34" charset="0"/>
              <a:buChar char="•"/>
            </a:pPr>
            <a:r>
              <a:rPr lang="en-GB" sz="1300" b="1" dirty="0" smtClean="0"/>
              <a:t>Induced Jobs </a:t>
            </a:r>
            <a:r>
              <a:rPr lang="en-GB" sz="1300" dirty="0" smtClean="0"/>
              <a:t>- </a:t>
            </a:r>
            <a:r>
              <a:rPr lang="en-GB" sz="1300" dirty="0"/>
              <a:t>Induced jobs are those that are supported by the spending of wages by </a:t>
            </a:r>
            <a:r>
              <a:rPr lang="en-GB" sz="1300" dirty="0" smtClean="0"/>
              <a:t>employees in </a:t>
            </a:r>
            <a:r>
              <a:rPr lang="en-GB" sz="1300" dirty="0"/>
              <a:t>direct and indirect jobs. </a:t>
            </a:r>
            <a:r>
              <a:rPr lang="en-GB" sz="1300" dirty="0" smtClean="0"/>
              <a:t> Such </a:t>
            </a:r>
            <a:r>
              <a:rPr lang="en-GB" sz="1300" dirty="0"/>
              <a:t>spending will be spread across a wide range </a:t>
            </a:r>
            <a:r>
              <a:rPr lang="en-GB" sz="1300" dirty="0" smtClean="0"/>
              <a:t>of service </a:t>
            </a:r>
            <a:r>
              <a:rPr lang="en-GB" sz="1300" dirty="0"/>
              <a:t>sectors</a:t>
            </a:r>
            <a:r>
              <a:rPr lang="en-GB" sz="1300" dirty="0" smtClean="0"/>
              <a:t>.</a:t>
            </a:r>
          </a:p>
          <a:p>
            <a:pPr lvl="1"/>
            <a:endParaRPr lang="en-GB" sz="1300" dirty="0" smtClean="0"/>
          </a:p>
          <a:p>
            <a:r>
              <a:rPr lang="en-GB" sz="1300" dirty="0" smtClean="0"/>
              <a:t>Estimates are shown for actual jobs and full time equivalent jobs (FTE’s).</a:t>
            </a:r>
          </a:p>
          <a:p>
            <a:pPr lvl="1"/>
            <a:endParaRPr lang="en-GB" sz="1300" dirty="0"/>
          </a:p>
        </p:txBody>
      </p:sp>
    </p:spTree>
    <p:extLst>
      <p:ext uri="{BB962C8B-B14F-4D97-AF65-F5344CB8AC3E}">
        <p14:creationId xmlns:p14="http://schemas.microsoft.com/office/powerpoint/2010/main" val="1873325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Tourism related employment</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extLst>
              <p:ext uri="{D42A27DB-BD31-4B8C-83A1-F6EECF244321}">
                <p14:modId xmlns:p14="http://schemas.microsoft.com/office/powerpoint/2010/main" val="1955271917"/>
              </p:ext>
            </p:extLst>
          </p:nvPr>
        </p:nvGraphicFramePr>
        <p:xfrm>
          <a:off x="428338" y="1124744"/>
          <a:ext cx="8392134"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566616467"/>
              </p:ext>
            </p:extLst>
          </p:nvPr>
        </p:nvGraphicFramePr>
        <p:xfrm>
          <a:off x="428338" y="2636912"/>
          <a:ext cx="8392134"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smtClean="0">
                <a:solidFill>
                  <a:schemeClr val="accent6">
                    <a:lumMod val="75000"/>
                  </a:schemeClr>
                </a:solidFill>
                <a:latin typeface="Calibri" pitchFamily="34" charset="0"/>
                <a:cs typeface="Calibri" pitchFamily="34" charset="0"/>
              </a:rPr>
              <a:t>Estimated actual employment</a:t>
            </a:r>
            <a:endParaRPr lang="en-GB" dirty="0">
              <a:solidFill>
                <a:schemeClr val="accent6">
                  <a:lumMod val="75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smtClean="0">
                <a:solidFill>
                  <a:schemeClr val="accent6">
                    <a:lumMod val="75000"/>
                  </a:schemeClr>
                </a:solidFill>
                <a:latin typeface="Calibri" pitchFamily="34" charset="0"/>
                <a:cs typeface="Calibri" pitchFamily="34" charset="0"/>
              </a:rPr>
              <a:t>Full time equivalent  employment (FTE’s)</a:t>
            </a:r>
            <a:endParaRPr lang="en-GB" dirty="0">
              <a:solidFill>
                <a:schemeClr val="accent6">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014597"/>
              </p:ext>
            </p:extLst>
          </p:nvPr>
        </p:nvGraphicFramePr>
        <p:xfrm>
          <a:off x="431540" y="3977848"/>
          <a:ext cx="8388932" cy="2340058"/>
        </p:xfrm>
        <a:graphic>
          <a:graphicData uri="http://schemas.openxmlformats.org/drawingml/2006/table">
            <a:tbl>
              <a:tblPr firstRow="1" bandRow="1">
                <a:tableStyleId>{00A15C55-8517-42AA-B614-E9B94910E393}</a:tableStyleId>
              </a:tblPr>
              <a:tblGrid>
                <a:gridCol w="2097233"/>
                <a:gridCol w="2097233"/>
                <a:gridCol w="2097233"/>
                <a:gridCol w="2097233"/>
              </a:tblGrid>
              <a:tr h="242854">
                <a:tc>
                  <a:txBody>
                    <a:bodyPr/>
                    <a:lstStyle/>
                    <a:p>
                      <a:r>
                        <a:rPr lang="en-GB" sz="1200" dirty="0" smtClean="0"/>
                        <a:t>Direct employment in businesses in receipt of visitor expenditure (FTE’s)</a:t>
                      </a:r>
                      <a:endParaRPr lang="en-GB" sz="1200" dirty="0"/>
                    </a:p>
                  </a:txBody>
                  <a:tcPr anchor="ctr">
                    <a:solidFill>
                      <a:schemeClr val="accent6">
                        <a:lumMod val="75000"/>
                      </a:schemeClr>
                    </a:solidFill>
                  </a:tcPr>
                </a:tc>
                <a:tc>
                  <a:txBody>
                    <a:bodyPr/>
                    <a:lstStyle/>
                    <a:p>
                      <a:pPr algn="ctr"/>
                      <a:r>
                        <a:rPr lang="en-GB" sz="1200" dirty="0" smtClean="0"/>
                        <a:t>Staying visitor related</a:t>
                      </a:r>
                      <a:endParaRPr lang="en-GB" sz="1200" dirty="0"/>
                    </a:p>
                  </a:txBody>
                  <a:tcPr anchor="ctr">
                    <a:solidFill>
                      <a:schemeClr val="accent6">
                        <a:lumMod val="75000"/>
                      </a:schemeClr>
                    </a:solidFill>
                  </a:tcPr>
                </a:tc>
                <a:tc>
                  <a:txBody>
                    <a:bodyPr/>
                    <a:lstStyle/>
                    <a:p>
                      <a:pPr algn="ctr"/>
                      <a:r>
                        <a:rPr lang="en-GB" sz="1200" dirty="0" smtClean="0"/>
                        <a:t>Day visitor related</a:t>
                      </a:r>
                      <a:endParaRPr lang="en-GB" sz="1200" dirty="0"/>
                    </a:p>
                  </a:txBody>
                  <a:tcPr anchor="ctr">
                    <a:solidFill>
                      <a:schemeClr val="accent6">
                        <a:lumMod val="75000"/>
                      </a:schemeClr>
                    </a:solidFill>
                  </a:tcPr>
                </a:tc>
                <a:tc>
                  <a:txBody>
                    <a:bodyPr/>
                    <a:lstStyle/>
                    <a:p>
                      <a:pPr algn="ctr"/>
                      <a:r>
                        <a:rPr lang="en-GB" sz="1200" dirty="0" smtClean="0"/>
                        <a:t>Total</a:t>
                      </a:r>
                      <a:endParaRPr lang="en-GB" sz="1200" dirty="0"/>
                    </a:p>
                  </a:txBody>
                  <a:tcPr anchor="ctr">
                    <a:solidFill>
                      <a:schemeClr val="accent6">
                        <a:lumMod val="75000"/>
                      </a:schemeClr>
                    </a:solidFill>
                  </a:tcPr>
                </a:tc>
              </a:tr>
              <a:tr h="242854">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1,574</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1,589</a:t>
                      </a:r>
                    </a:p>
                  </a:txBody>
                  <a:tcPr marL="9525" marR="9525" marT="9525" marB="0" anchor="ctr">
                    <a:solidFill>
                      <a:schemeClr val="accent6">
                        <a:lumMod val="40000"/>
                        <a:lumOff val="60000"/>
                      </a:schemeClr>
                    </a:solidFill>
                  </a:tcPr>
                </a:tc>
              </a:tr>
              <a:tr h="242854">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354</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321</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676</a:t>
                      </a:r>
                    </a:p>
                  </a:txBody>
                  <a:tcPr marL="9525" marR="9525" marT="9525" marB="0" anchor="ctr">
                    <a:solidFill>
                      <a:schemeClr val="accent6">
                        <a:lumMod val="20000"/>
                        <a:lumOff val="80000"/>
                      </a:schemeClr>
                    </a:solidFill>
                  </a:tcPr>
                </a:tc>
              </a:tr>
              <a:tr h="242854">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851</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683</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1,534</a:t>
                      </a:r>
                    </a:p>
                  </a:txBody>
                  <a:tcPr marL="9525" marR="9525" marT="9525" marB="0" anchor="ctr">
                    <a:solidFill>
                      <a:schemeClr val="accent6">
                        <a:lumMod val="40000"/>
                        <a:lumOff val="60000"/>
                      </a:schemeClr>
                    </a:solidFill>
                  </a:tcPr>
                </a:tc>
              </a:tr>
              <a:tr h="242854">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552</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226</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778</a:t>
                      </a:r>
                    </a:p>
                  </a:txBody>
                  <a:tcPr marL="9525" marR="9525" marT="9525" marB="0" anchor="ctr">
                    <a:solidFill>
                      <a:schemeClr val="accent6">
                        <a:lumMod val="20000"/>
                        <a:lumOff val="80000"/>
                      </a:schemeClr>
                    </a:solidFill>
                  </a:tcPr>
                </a:tc>
              </a:tr>
              <a:tr h="242854">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197</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81</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278</a:t>
                      </a:r>
                    </a:p>
                  </a:txBody>
                  <a:tcPr marL="9525" marR="9525" marT="9525" marB="0" anchor="ctr">
                    <a:solidFill>
                      <a:schemeClr val="accent6">
                        <a:lumMod val="40000"/>
                        <a:lumOff val="60000"/>
                      </a:schemeClr>
                    </a:solidFill>
                  </a:tcPr>
                </a:tc>
              </a:tr>
              <a:tr h="242854">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158</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158</a:t>
                      </a:r>
                    </a:p>
                  </a:txBody>
                  <a:tcPr marL="9525" marR="9525" marT="9525" marB="0" anchor="ctr">
                    <a:solidFill>
                      <a:schemeClr val="accent6">
                        <a:lumMod val="20000"/>
                        <a:lumOff val="80000"/>
                      </a:schemeClr>
                    </a:solidFill>
                  </a:tcPr>
                </a:tc>
              </a:tr>
              <a:tr h="242854">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3,687</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1,326</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5,013</a:t>
                      </a: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2496663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 name="TextBox 2"/>
          <p:cNvSpPr txBox="1"/>
          <p:nvPr/>
        </p:nvSpPr>
        <p:spPr>
          <a:xfrm>
            <a:off x="250824" y="836712"/>
            <a:ext cx="8281615" cy="4278094"/>
          </a:xfrm>
          <a:prstGeom prst="rect">
            <a:avLst/>
          </a:prstGeom>
          <a:noFill/>
        </p:spPr>
        <p:txBody>
          <a:bodyPr wrap="square" rtlCol="0">
            <a:spAutoFit/>
          </a:bodyPr>
          <a:lstStyle/>
          <a:p>
            <a:r>
              <a:rPr lang="en-GB" sz="2000" b="1" dirty="0" smtClean="0">
                <a:solidFill>
                  <a:schemeClr val="accent6">
                    <a:lumMod val="75000"/>
                  </a:schemeClr>
                </a:solidFill>
                <a:latin typeface="Calibri" pitchFamily="34" charset="0"/>
                <a:ea typeface="+mj-ea"/>
                <a:cs typeface="Calibri" pitchFamily="34" charset="0"/>
              </a:rPr>
              <a:t>						             			</a:t>
            </a:r>
          </a:p>
          <a:p>
            <a:endParaRPr lang="en-GB" sz="2000" b="1" dirty="0">
              <a:solidFill>
                <a:schemeClr val="accent6">
                  <a:lumMod val="75000"/>
                </a:schemeClr>
              </a:solidFill>
              <a:latin typeface="Calibri" pitchFamily="34" charset="0"/>
              <a:ea typeface="+mj-ea"/>
              <a:cs typeface="Calibri" pitchFamily="34" charset="0"/>
            </a:endParaRPr>
          </a:p>
          <a:p>
            <a:endParaRPr lang="en-GB" sz="2000" b="1" dirty="0" smtClean="0">
              <a:solidFill>
                <a:schemeClr val="accent6">
                  <a:lumMod val="75000"/>
                </a:schemeClr>
              </a:solidFill>
              <a:latin typeface="Calibri" pitchFamily="34" charset="0"/>
              <a:ea typeface="+mj-ea"/>
              <a:cs typeface="Calibri" pitchFamily="34" charset="0"/>
            </a:endParaRPr>
          </a:p>
          <a:p>
            <a:endParaRPr lang="en-GB" sz="2000" b="1" dirty="0">
              <a:solidFill>
                <a:schemeClr val="accent6">
                  <a:lumMod val="75000"/>
                </a:schemeClr>
              </a:solidFill>
              <a:latin typeface="Calibri" pitchFamily="34" charset="0"/>
              <a:ea typeface="+mj-ea"/>
              <a:cs typeface="Calibri" pitchFamily="34" charset="0"/>
            </a:endParaRPr>
          </a:p>
          <a:p>
            <a:r>
              <a:rPr lang="en-GB" sz="3000" b="1" dirty="0" smtClean="0">
                <a:solidFill>
                  <a:schemeClr val="accent6">
                    <a:lumMod val="75000"/>
                  </a:schemeClr>
                </a:solidFill>
                <a:latin typeface="Calibri" pitchFamily="34" charset="0"/>
                <a:ea typeface="+mj-ea"/>
                <a:cs typeface="Calibri" pitchFamily="34" charset="0"/>
              </a:rPr>
              <a:t>Devon </a:t>
            </a:r>
            <a:r>
              <a:rPr lang="en-GB" sz="3000" b="1" dirty="0" smtClean="0">
                <a:solidFill>
                  <a:schemeClr val="accent6">
                    <a:lumMod val="75000"/>
                  </a:schemeClr>
                </a:solidFill>
                <a:latin typeface="Calibri" pitchFamily="34" charset="0"/>
                <a:ea typeface="+mj-ea"/>
                <a:cs typeface="Calibri" pitchFamily="34" charset="0"/>
              </a:rPr>
              <a:t>2019</a:t>
            </a:r>
            <a:endParaRPr lang="en-GB" sz="3000" b="1" dirty="0" smtClean="0">
              <a:solidFill>
                <a:schemeClr val="accent6">
                  <a:lumMod val="75000"/>
                </a:schemeClr>
              </a:solidFill>
              <a:latin typeface="Calibri" pitchFamily="34" charset="0"/>
              <a:ea typeface="+mj-ea"/>
              <a:cs typeface="Calibri" pitchFamily="34" charset="0"/>
            </a:endParaRPr>
          </a:p>
          <a:p>
            <a:endParaRPr lang="en-GB" sz="3000" b="1" dirty="0" smtClean="0">
              <a:solidFill>
                <a:schemeClr val="accent6">
                  <a:lumMod val="75000"/>
                </a:schemeClr>
              </a:solidFill>
              <a:latin typeface="Calibri" pitchFamily="34" charset="0"/>
              <a:ea typeface="+mj-ea"/>
              <a:cs typeface="Calibri" pitchFamily="34" charset="0"/>
            </a:endParaRPr>
          </a:p>
          <a:p>
            <a:pPr>
              <a:lnSpc>
                <a:spcPct val="150000"/>
              </a:lnSpc>
            </a:pPr>
            <a:endParaRPr lang="en-GB" sz="1600" b="1" dirty="0" smtClean="0">
              <a:solidFill>
                <a:schemeClr val="accent6">
                  <a:lumMod val="75000"/>
                </a:schemeClr>
              </a:solidFill>
              <a:latin typeface="Calibri" pitchFamily="34" charset="0"/>
              <a:ea typeface="+mj-ea"/>
              <a:cs typeface="Calibri" pitchFamily="34" charset="0"/>
            </a:endParaRPr>
          </a:p>
          <a:p>
            <a:pPr>
              <a:lnSpc>
                <a:spcPct val="150000"/>
              </a:lnSpc>
            </a:pPr>
            <a:endParaRPr lang="en-GB" sz="1600" b="1" dirty="0" smtClean="0">
              <a:solidFill>
                <a:schemeClr val="accent6">
                  <a:lumMod val="75000"/>
                </a:schemeClr>
              </a:solidFill>
              <a:latin typeface="Calibri" pitchFamily="34" charset="0"/>
              <a:ea typeface="+mj-ea"/>
              <a:cs typeface="Calibri" pitchFamily="34" charset="0"/>
            </a:endParaRPr>
          </a:p>
          <a:p>
            <a:pPr>
              <a:lnSpc>
                <a:spcPct val="150000"/>
              </a:lnSpc>
            </a:pPr>
            <a:endParaRPr lang="en-GB" sz="1600" b="1" dirty="0" smtClean="0">
              <a:solidFill>
                <a:schemeClr val="accent6">
                  <a:lumMod val="75000"/>
                </a:schemeClr>
              </a:solidFill>
              <a:latin typeface="Calibri" pitchFamily="34" charset="0"/>
              <a:ea typeface="+mj-ea"/>
              <a:cs typeface="Calibri" pitchFamily="34" charset="0"/>
            </a:endParaRPr>
          </a:p>
          <a:p>
            <a:r>
              <a:rPr lang="en-GB" sz="2000" b="1" dirty="0" smtClean="0">
                <a:solidFill>
                  <a:schemeClr val="accent6">
                    <a:lumMod val="75000"/>
                  </a:schemeClr>
                </a:solidFill>
                <a:latin typeface="Calibri" pitchFamily="34" charset="0"/>
                <a:ea typeface="+mj-ea"/>
                <a:cs typeface="Calibri" pitchFamily="34" charset="0"/>
              </a:rPr>
              <a:t>			</a:t>
            </a:r>
            <a:endParaRPr lang="en-GB" sz="2000" b="1" dirty="0">
              <a:solidFill>
                <a:schemeClr val="accent6">
                  <a:lumMod val="75000"/>
                </a:schemeClr>
              </a:solidFill>
              <a:latin typeface="Calibri" pitchFamily="34" charset="0"/>
              <a:ea typeface="+mj-ea"/>
              <a:cs typeface="Calibri" pitchFamily="34" charset="0"/>
            </a:endParaRPr>
          </a:p>
          <a:p>
            <a:r>
              <a:rPr lang="en-GB" sz="2000" b="1" dirty="0" smtClean="0">
                <a:solidFill>
                  <a:schemeClr val="accent6">
                    <a:lumMod val="75000"/>
                  </a:schemeClr>
                </a:solidFill>
                <a:latin typeface="Calibri" pitchFamily="34" charset="0"/>
                <a:ea typeface="+mj-ea"/>
                <a:cs typeface="Calibri" pitchFamily="34" charset="0"/>
              </a:rPr>
              <a:t>				</a:t>
            </a:r>
            <a:endParaRPr lang="en-GB" sz="2000" b="1" dirty="0">
              <a:solidFill>
                <a:schemeClr val="accent6">
                  <a:lumMod val="75000"/>
                </a:schemeClr>
              </a:solidFill>
              <a:latin typeface="Calibri" pitchFamily="34" charset="0"/>
              <a:ea typeface="+mj-ea"/>
              <a:cs typeface="Calibri" pitchFamily="34" charset="0"/>
            </a:endParaRPr>
          </a:p>
        </p:txBody>
      </p:sp>
      <p:pic>
        <p:nvPicPr>
          <p:cNvPr id="13" name="Picture 6" descr="Bowerman's Nose, nr Manaton, Dartm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27057"/>
            <a:ext cx="1843473" cy="11309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British Firework Championships over Plymouth 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474" y="5727056"/>
            <a:ext cx="1877919" cy="11309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lovelly, North Dev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393" y="5727057"/>
            <a:ext cx="1830607"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ocking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999" y="5727057"/>
            <a:ext cx="1828313"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royde Beach, North Dev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3" y="5720251"/>
            <a:ext cx="1763688" cy="11498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501" y="1331761"/>
            <a:ext cx="1305852" cy="1765945"/>
          </a:xfrm>
          <a:prstGeom prst="rect">
            <a:avLst/>
          </a:prstGeom>
        </p:spPr>
      </p:pic>
    </p:spTree>
    <p:extLst>
      <p:ext uri="{BB962C8B-B14F-4D97-AF65-F5344CB8AC3E}">
        <p14:creationId xmlns:p14="http://schemas.microsoft.com/office/powerpoint/2010/main" val="2487452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Key facts at a glance</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extLst/>
          </p:nvPr>
        </p:nvGraphicFramePr>
        <p:xfrm>
          <a:off x="250825" y="836712"/>
          <a:ext cx="2881015" cy="3132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extLst/>
          </p:nvPr>
        </p:nvGraphicFramePr>
        <p:xfrm>
          <a:off x="5940152" y="1196752"/>
          <a:ext cx="2881015"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p:cNvGraphicFramePr/>
          <p:nvPr>
            <p:extLst/>
          </p:nvPr>
        </p:nvGraphicFramePr>
        <p:xfrm>
          <a:off x="3707905" y="836712"/>
          <a:ext cx="1656184" cy="15841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Right Arrow 14"/>
          <p:cNvSpPr/>
          <p:nvPr/>
        </p:nvSpPr>
        <p:spPr>
          <a:xfrm>
            <a:off x="5385792" y="1397489"/>
            <a:ext cx="504056" cy="360040"/>
          </a:xfrm>
          <a:prstGeom prst="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22" name="Right Arrow 21"/>
          <p:cNvSpPr/>
          <p:nvPr/>
        </p:nvSpPr>
        <p:spPr>
          <a:xfrm rot="10800000">
            <a:off x="3203848" y="1397489"/>
            <a:ext cx="504056" cy="360040"/>
          </a:xfrm>
          <a:prstGeom prst="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25" name="Rectangle 24"/>
          <p:cNvSpPr/>
          <p:nvPr/>
        </p:nvSpPr>
        <p:spPr>
          <a:xfrm>
            <a:off x="7136720" y="3104963"/>
            <a:ext cx="1656184" cy="864097"/>
          </a:xfrm>
          <a:prstGeom prst="rect">
            <a:avLst/>
          </a:prstGeom>
          <a:solidFill>
            <a:schemeClr val="accent3"/>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solidFill>
                  <a:schemeClr val="bg1"/>
                </a:solidFill>
              </a:rPr>
              <a:t>Friends and relatives spend (non-visitor)</a:t>
            </a:r>
          </a:p>
          <a:p>
            <a:pPr lvl="0" algn="ctr" defTabSz="622300">
              <a:lnSpc>
                <a:spcPct val="90000"/>
              </a:lnSpc>
              <a:spcBef>
                <a:spcPct val="0"/>
              </a:spcBef>
              <a:spcAft>
                <a:spcPct val="35000"/>
              </a:spcAft>
            </a:pPr>
            <a:r>
              <a:rPr lang="en-GB" sz="1400" b="1" dirty="0" smtClean="0"/>
              <a:t>£62,429,000</a:t>
            </a:r>
            <a:endParaRPr lang="en-GB" sz="1400" b="1" dirty="0"/>
          </a:p>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endParaRPr lang="en-GB" sz="1400" b="1" kern="1200" dirty="0"/>
          </a:p>
        </p:txBody>
      </p:sp>
      <p:sp>
        <p:nvSpPr>
          <p:cNvPr id="28" name="Rectangle 27"/>
          <p:cNvSpPr/>
          <p:nvPr/>
        </p:nvSpPr>
        <p:spPr>
          <a:xfrm>
            <a:off x="7136720" y="4437112"/>
            <a:ext cx="1656184" cy="1044115"/>
          </a:xfrm>
          <a:prstGeom prst="rect">
            <a:avLst/>
          </a:prstGeom>
          <a:solidFill>
            <a:schemeClr val="accent3"/>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endParaRPr lang="en-GB" sz="1400" b="1" dirty="0" smtClean="0"/>
          </a:p>
          <a:p>
            <a:pPr algn="ctr" defTabSz="622300">
              <a:lnSpc>
                <a:spcPct val="90000"/>
              </a:lnSpc>
              <a:spcBef>
                <a:spcPct val="0"/>
              </a:spcBef>
              <a:spcAft>
                <a:spcPct val="35000"/>
              </a:spcAft>
            </a:pPr>
            <a:endParaRPr lang="en-GB" sz="1400" b="1" dirty="0"/>
          </a:p>
          <a:p>
            <a:pPr algn="ctr" defTabSz="622300">
              <a:lnSpc>
                <a:spcPct val="90000"/>
              </a:lnSpc>
              <a:spcBef>
                <a:spcPct val="0"/>
              </a:spcBef>
              <a:spcAft>
                <a:spcPct val="35000"/>
              </a:spcAft>
            </a:pPr>
            <a:r>
              <a:rPr lang="en-GB" sz="1400" b="1" dirty="0">
                <a:solidFill>
                  <a:schemeClr val="bg1"/>
                </a:solidFill>
              </a:rPr>
              <a:t>Second home/holiday accommodation </a:t>
            </a:r>
            <a:r>
              <a:rPr lang="en-GB" sz="1400" b="1" dirty="0" smtClean="0">
                <a:solidFill>
                  <a:schemeClr val="bg1"/>
                </a:solidFill>
              </a:rPr>
              <a:t>spend</a:t>
            </a:r>
          </a:p>
          <a:p>
            <a:pPr algn="ctr" defTabSz="622300">
              <a:lnSpc>
                <a:spcPct val="90000"/>
              </a:lnSpc>
              <a:spcBef>
                <a:spcPct val="0"/>
              </a:spcBef>
              <a:spcAft>
                <a:spcPct val="35000"/>
              </a:spcAft>
            </a:pPr>
            <a:r>
              <a:rPr lang="en-GB" sz="1400" b="1" dirty="0" smtClean="0"/>
              <a:t>£15,549,000</a:t>
            </a:r>
            <a:endParaRPr lang="en-GB" sz="1400" b="1" dirty="0"/>
          </a:p>
          <a:p>
            <a:pPr algn="ctr" defTabSz="622300">
              <a:lnSpc>
                <a:spcPct val="90000"/>
              </a:lnSpc>
              <a:spcBef>
                <a:spcPct val="0"/>
              </a:spcBef>
              <a:spcAft>
                <a:spcPct val="35000"/>
              </a:spcAft>
            </a:pPr>
            <a:endParaRPr lang="en-GB" sz="1400" b="1" dirty="0"/>
          </a:p>
          <a:p>
            <a:pPr algn="ctr" defTabSz="622300">
              <a:lnSpc>
                <a:spcPct val="90000"/>
              </a:lnSpc>
              <a:spcBef>
                <a:spcPct val="0"/>
              </a:spcBef>
              <a:spcAft>
                <a:spcPct val="35000"/>
              </a:spcAft>
            </a:pPr>
            <a:endParaRPr lang="en-GB" sz="1400" b="1" dirty="0"/>
          </a:p>
        </p:txBody>
      </p:sp>
      <p:sp>
        <p:nvSpPr>
          <p:cNvPr id="29" name="Rectangle 28"/>
          <p:cNvSpPr/>
          <p:nvPr/>
        </p:nvSpPr>
        <p:spPr>
          <a:xfrm>
            <a:off x="3707396" y="2780929"/>
            <a:ext cx="1656184" cy="1188132"/>
          </a:xfrm>
          <a:prstGeom prst="rect">
            <a:avLst/>
          </a:prstGeom>
          <a:solidFill>
            <a:schemeClr val="tx2">
              <a:lumMod val="60000"/>
              <a:lumOff val="40000"/>
            </a:schemeClr>
          </a:solidFill>
          <a:ln w="3175">
            <a:solidFill>
              <a:schemeClr val="tx1"/>
            </a:solidFill>
          </a:ln>
        </p:spPr>
        <p:style>
          <a:lnRef idx="0">
            <a:schemeClr val="accent6"/>
          </a:lnRef>
          <a:fillRef idx="3">
            <a:schemeClr val="accent6"/>
          </a:fillRef>
          <a:effectRef idx="3">
            <a:schemeClr val="accent6"/>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Total visitor related spend</a:t>
            </a:r>
          </a:p>
          <a:p>
            <a:pPr lvl="0" algn="ctr" defTabSz="622300">
              <a:lnSpc>
                <a:spcPct val="90000"/>
              </a:lnSpc>
              <a:spcBef>
                <a:spcPct val="0"/>
              </a:spcBef>
              <a:spcAft>
                <a:spcPct val="35000"/>
              </a:spcAft>
            </a:pPr>
            <a:r>
              <a:rPr lang="en-GB" sz="1400" b="1" dirty="0" smtClean="0">
                <a:solidFill>
                  <a:schemeClr val="tx1"/>
                </a:solidFill>
              </a:rPr>
              <a:t>£</a:t>
            </a:r>
            <a:r>
              <a:rPr lang="en-GB" sz="1400" b="1" dirty="0" smtClean="0">
                <a:solidFill>
                  <a:schemeClr val="tx1"/>
                </a:solidFill>
              </a:rPr>
              <a:t>2,497,267,000</a:t>
            </a:r>
            <a:endParaRPr lang="en-GB" sz="1400" b="1" dirty="0">
              <a:solidFill>
                <a:schemeClr val="tx1"/>
              </a:solidFill>
            </a:endParaRPr>
          </a:p>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endParaRPr lang="en-GB" sz="1400" b="1" kern="1200" dirty="0"/>
          </a:p>
        </p:txBody>
      </p:sp>
      <p:sp>
        <p:nvSpPr>
          <p:cNvPr id="30" name="Right Arrow 29"/>
          <p:cNvSpPr/>
          <p:nvPr/>
        </p:nvSpPr>
        <p:spPr>
          <a:xfrm>
            <a:off x="3183551" y="3356991"/>
            <a:ext cx="504056" cy="360040"/>
          </a:xfrm>
          <a:prstGeom prst="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16" name="Notched Right Arrow 15"/>
          <p:cNvSpPr/>
          <p:nvPr/>
        </p:nvSpPr>
        <p:spPr>
          <a:xfrm rot="8984897">
            <a:off x="5382704" y="2732627"/>
            <a:ext cx="591488" cy="401701"/>
          </a:xfrm>
          <a:prstGeom prst="notched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threePt" dir="t"/>
            </a:scene3d>
            <a:sp3d extrusionH="57150">
              <a:bevelT w="57150" h="38100" prst="artDeco"/>
            </a:sp3d>
          </a:bodyPr>
          <a:lstStyle/>
          <a:p>
            <a:pPr algn="ctr"/>
            <a:endParaRPr lang="en-GB" dirty="0"/>
          </a:p>
        </p:txBody>
      </p:sp>
      <p:sp>
        <p:nvSpPr>
          <p:cNvPr id="33" name="Right Arrow 32"/>
          <p:cNvSpPr/>
          <p:nvPr/>
        </p:nvSpPr>
        <p:spPr>
          <a:xfrm rot="10800000">
            <a:off x="5436096" y="3356991"/>
            <a:ext cx="1682830" cy="360040"/>
          </a:xfrm>
          <a:prstGeom prst="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
        <p:nvSpPr>
          <p:cNvPr id="34" name="Notched Right Arrow 33"/>
          <p:cNvSpPr/>
          <p:nvPr/>
        </p:nvSpPr>
        <p:spPr>
          <a:xfrm rot="11953823">
            <a:off x="5392011" y="4000765"/>
            <a:ext cx="1790953" cy="401701"/>
          </a:xfrm>
          <a:prstGeom prst="notched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threePt" dir="t"/>
            </a:scene3d>
            <a:sp3d extrusionH="57150">
              <a:bevelT w="57150" h="38100" prst="artDeco"/>
            </a:sp3d>
          </a:bodyPr>
          <a:lstStyle/>
          <a:p>
            <a:pPr algn="ctr"/>
            <a:endParaRPr lang="en-GB" dirty="0"/>
          </a:p>
        </p:txBody>
      </p:sp>
      <p:sp>
        <p:nvSpPr>
          <p:cNvPr id="35" name="Rectangle 34"/>
          <p:cNvSpPr/>
          <p:nvPr/>
        </p:nvSpPr>
        <p:spPr>
          <a:xfrm>
            <a:off x="3700691" y="4437111"/>
            <a:ext cx="1656184" cy="2088233"/>
          </a:xfrm>
          <a:prstGeom prst="rect">
            <a:avLst/>
          </a:prstGeom>
          <a:solidFill>
            <a:schemeClr val="tx2">
              <a:lumMod val="60000"/>
              <a:lumOff val="40000"/>
            </a:schemeClr>
          </a:solidFill>
          <a:ln w="3175">
            <a:solidFill>
              <a:schemeClr val="tx1"/>
            </a:solidFill>
          </a:ln>
        </p:spPr>
        <p:style>
          <a:lnRef idx="0">
            <a:schemeClr val="accent6"/>
          </a:lnRef>
          <a:fillRef idx="3">
            <a:schemeClr val="accent6"/>
          </a:fillRef>
          <a:effectRef idx="3">
            <a:schemeClr val="accent6"/>
          </a:effectRef>
          <a:fontRef idx="minor">
            <a:schemeClr val="lt1"/>
          </a:fontRef>
        </p:style>
        <p:txBody>
          <a:bodyPr spcFirstLastPara="0" vert="horz" wrap="square" lIns="99568" tIns="99568" rIns="99568" bIns="99568" numCol="1" spcCol="1270" anchor="ctr" anchorCtr="0">
            <a:noAutofit/>
          </a:bodyPr>
          <a:lstStyle/>
          <a:p>
            <a:pPr algn="ctr" defTabSz="622300">
              <a:lnSpc>
                <a:spcPct val="90000"/>
              </a:lnSpc>
              <a:spcBef>
                <a:spcPct val="0"/>
              </a:spcBef>
              <a:spcAft>
                <a:spcPct val="35000"/>
              </a:spcAft>
            </a:pPr>
            <a:r>
              <a:rPr lang="en-GB" sz="1400" b="1" dirty="0" smtClean="0"/>
              <a:t>Total </a:t>
            </a:r>
            <a:r>
              <a:rPr lang="en-GB" sz="1400" b="1" dirty="0"/>
              <a:t>estimated actual </a:t>
            </a:r>
            <a:r>
              <a:rPr lang="en-GB" sz="1400" b="1" dirty="0" smtClean="0"/>
              <a:t>employment</a:t>
            </a:r>
          </a:p>
          <a:p>
            <a:pPr algn="ctr" defTabSz="622300">
              <a:lnSpc>
                <a:spcPct val="90000"/>
              </a:lnSpc>
              <a:spcBef>
                <a:spcPct val="0"/>
              </a:spcBef>
              <a:spcAft>
                <a:spcPct val="35000"/>
              </a:spcAft>
            </a:pPr>
            <a:r>
              <a:rPr lang="en-GB" sz="1400" b="1" dirty="0" smtClean="0">
                <a:solidFill>
                  <a:schemeClr val="tx1"/>
                </a:solidFill>
              </a:rPr>
              <a:t>60,244</a:t>
            </a:r>
            <a:endParaRPr lang="en-GB" sz="1400" b="1" dirty="0"/>
          </a:p>
          <a:p>
            <a:pPr algn="ctr" defTabSz="622300">
              <a:lnSpc>
                <a:spcPct val="90000"/>
              </a:lnSpc>
              <a:spcBef>
                <a:spcPct val="0"/>
              </a:spcBef>
              <a:spcAft>
                <a:spcPct val="35000"/>
              </a:spcAft>
            </a:pPr>
            <a:r>
              <a:rPr lang="en-GB" sz="1400" b="1" dirty="0" smtClean="0">
                <a:solidFill>
                  <a:schemeClr val="tx1"/>
                </a:solidFill>
              </a:rPr>
              <a:t>(</a:t>
            </a:r>
            <a:r>
              <a:rPr lang="en-GB" sz="1400" b="1" dirty="0" smtClean="0">
                <a:solidFill>
                  <a:schemeClr val="tx1"/>
                </a:solidFill>
              </a:rPr>
              <a:t>45,263 </a:t>
            </a:r>
            <a:r>
              <a:rPr lang="en-GB" sz="1400" b="1" dirty="0" smtClean="0">
                <a:solidFill>
                  <a:schemeClr val="tx1"/>
                </a:solidFill>
              </a:rPr>
              <a:t>FTEs</a:t>
            </a:r>
            <a:r>
              <a:rPr lang="en-GB" sz="1400" b="1" dirty="0">
                <a:solidFill>
                  <a:schemeClr val="tx1"/>
                </a:solidFill>
              </a:rPr>
              <a:t>)</a:t>
            </a:r>
          </a:p>
          <a:p>
            <a:pPr algn="ctr" defTabSz="622300">
              <a:lnSpc>
                <a:spcPct val="90000"/>
              </a:lnSpc>
              <a:spcBef>
                <a:spcPct val="0"/>
              </a:spcBef>
              <a:spcAft>
                <a:spcPct val="35000"/>
              </a:spcAft>
            </a:pPr>
            <a:endParaRPr lang="en-GB" sz="1400" b="1" dirty="0"/>
          </a:p>
          <a:p>
            <a:pPr algn="ctr" defTabSz="622300">
              <a:lnSpc>
                <a:spcPct val="90000"/>
              </a:lnSpc>
              <a:spcBef>
                <a:spcPct val="0"/>
              </a:spcBef>
              <a:spcAft>
                <a:spcPct val="35000"/>
              </a:spcAft>
            </a:pPr>
            <a:r>
              <a:rPr lang="en-GB" sz="1400" b="1" dirty="0" smtClean="0">
                <a:solidFill>
                  <a:schemeClr val="tx1"/>
                </a:solidFill>
              </a:rPr>
              <a:t>10%</a:t>
            </a:r>
            <a:endParaRPr lang="en-GB" sz="1400" b="1" dirty="0">
              <a:solidFill>
                <a:schemeClr val="tx1"/>
              </a:solidFill>
            </a:endParaRPr>
          </a:p>
          <a:p>
            <a:pPr algn="ctr" defTabSz="622300">
              <a:lnSpc>
                <a:spcPct val="90000"/>
              </a:lnSpc>
              <a:spcBef>
                <a:spcPct val="0"/>
              </a:spcBef>
              <a:spcAft>
                <a:spcPct val="35000"/>
              </a:spcAft>
            </a:pPr>
            <a:r>
              <a:rPr lang="en-GB" sz="1400" b="1" dirty="0" smtClean="0"/>
              <a:t>of </a:t>
            </a:r>
            <a:r>
              <a:rPr lang="en-GB" sz="1400" b="1" dirty="0"/>
              <a:t>all employment</a:t>
            </a:r>
          </a:p>
        </p:txBody>
      </p:sp>
      <p:sp>
        <p:nvSpPr>
          <p:cNvPr id="36" name="Right Arrow 35"/>
          <p:cNvSpPr/>
          <p:nvPr/>
        </p:nvSpPr>
        <p:spPr>
          <a:xfrm rot="5400000">
            <a:off x="4319464" y="4041069"/>
            <a:ext cx="432047" cy="360040"/>
          </a:xfrm>
          <a:prstGeom prst="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graphicFrame>
        <p:nvGraphicFramePr>
          <p:cNvPr id="38" name="Diagram 37"/>
          <p:cNvGraphicFramePr/>
          <p:nvPr>
            <p:extLst/>
          </p:nvPr>
        </p:nvGraphicFramePr>
        <p:xfrm>
          <a:off x="232007" y="4437112"/>
          <a:ext cx="2881015" cy="20882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9" name="Right Arrow 38"/>
          <p:cNvSpPr/>
          <p:nvPr/>
        </p:nvSpPr>
        <p:spPr>
          <a:xfrm>
            <a:off x="3183551" y="5272827"/>
            <a:ext cx="504056" cy="360040"/>
          </a:xfrm>
          <a:prstGeom prst="rightArrow">
            <a:avLst/>
          </a:prstGeom>
          <a:solidFill>
            <a:schemeClr val="accent6">
              <a:lumMod val="75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57150" h="38100" prst="artDeco"/>
            </a:sp3d>
          </a:bodyPr>
          <a:lstStyle/>
          <a:p>
            <a:pPr algn="ctr"/>
            <a:endParaRPr lang="en-GB" dirty="0"/>
          </a:p>
        </p:txBody>
      </p:sp>
    </p:spTree>
    <p:extLst>
      <p:ext uri="{BB962C8B-B14F-4D97-AF65-F5344CB8AC3E}">
        <p14:creationId xmlns:p14="http://schemas.microsoft.com/office/powerpoint/2010/main" val="759506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Staying visits in </a:t>
            </a:r>
            <a:r>
              <a:rPr lang="en-GB" sz="2200" b="1" dirty="0">
                <a:solidFill>
                  <a:schemeClr val="accent6">
                    <a:lumMod val="75000"/>
                  </a:schemeClr>
                </a:solidFill>
                <a:latin typeface="Calibri" pitchFamily="34" charset="0"/>
                <a:ea typeface="+mj-ea"/>
                <a:cs typeface="Calibri" pitchFamily="34" charset="0"/>
              </a:rPr>
              <a:t>the regional </a:t>
            </a:r>
            <a:r>
              <a:rPr lang="en-GB" sz="2200" b="1" dirty="0" smtClean="0">
                <a:solidFill>
                  <a:schemeClr val="accent6">
                    <a:lumMod val="75000"/>
                  </a:schemeClr>
                </a:solidFill>
                <a:latin typeface="Calibri" pitchFamily="34" charset="0"/>
                <a:ea typeface="+mj-ea"/>
                <a:cs typeface="Calibri" pitchFamily="34" charset="0"/>
              </a:rPr>
              <a:t>context</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179165" y="3933056"/>
          <a:ext cx="8785669" cy="2225040"/>
        </p:xfrm>
        <a:graphic>
          <a:graphicData uri="http://schemas.openxmlformats.org/drawingml/2006/table">
            <a:tbl>
              <a:tblPr firstRow="1" bandRow="1">
                <a:tableStyleId>{00A15C55-8517-42AA-B614-E9B94910E393}</a:tableStyleId>
              </a:tblPr>
              <a:tblGrid>
                <a:gridCol w="1849615"/>
                <a:gridCol w="1156009"/>
                <a:gridCol w="1156009"/>
                <a:gridCol w="1156009"/>
                <a:gridCol w="1156009"/>
                <a:gridCol w="1156009"/>
                <a:gridCol w="1156009"/>
              </a:tblGrid>
              <a:tr h="372863">
                <a:tc>
                  <a:txBody>
                    <a:bodyPr/>
                    <a:lstStyle/>
                    <a:p>
                      <a:r>
                        <a:rPr lang="en-GB" sz="1100" dirty="0" smtClean="0"/>
                        <a:t>Area</a:t>
                      </a:r>
                      <a:endParaRPr lang="en-GB" sz="1100" dirty="0"/>
                    </a:p>
                  </a:txBody>
                  <a:tcPr anchor="ctr">
                    <a:solidFill>
                      <a:schemeClr val="accent6">
                        <a:lumMod val="75000"/>
                      </a:schemeClr>
                    </a:solidFill>
                  </a:tcPr>
                </a:tc>
                <a:tc>
                  <a:txBody>
                    <a:bodyPr/>
                    <a:lstStyle/>
                    <a:p>
                      <a:pPr algn="ctr"/>
                      <a:r>
                        <a:rPr lang="en-GB" sz="1050" dirty="0" smtClean="0"/>
                        <a:t>Domestic trips (000’s)</a:t>
                      </a:r>
                      <a:endParaRPr lang="en-GB" sz="1050" dirty="0"/>
                    </a:p>
                  </a:txBody>
                  <a:tcPr anchor="ctr">
                    <a:solidFill>
                      <a:schemeClr val="accent6">
                        <a:lumMod val="75000"/>
                      </a:schemeClr>
                    </a:solidFill>
                  </a:tcPr>
                </a:tc>
                <a:tc>
                  <a:txBody>
                    <a:bodyPr/>
                    <a:lstStyle/>
                    <a:p>
                      <a:pPr algn="ctr"/>
                      <a:r>
                        <a:rPr lang="en-GB" sz="1050" dirty="0" smtClean="0"/>
                        <a:t>Overseas trips (000’s)</a:t>
                      </a:r>
                    </a:p>
                  </a:txBody>
                  <a:tcPr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t>(000’s) </a:t>
                      </a:r>
                    </a:p>
                  </a:txBody>
                  <a:tcPr anchor="ctr">
                    <a:solidFill>
                      <a:schemeClr val="accent6">
                        <a:lumMod val="75000"/>
                      </a:schemeClr>
                    </a:solidFill>
                  </a:tcPr>
                </a:tc>
                <a:tc>
                  <a:txBody>
                    <a:bodyPr/>
                    <a:lstStyle/>
                    <a:p>
                      <a:pPr algn="ctr"/>
                      <a:r>
                        <a:rPr lang="en-GB" sz="1050" dirty="0" smtClean="0"/>
                        <a:t>Overseas nights</a:t>
                      </a:r>
                    </a:p>
                    <a:p>
                      <a:pPr algn="ctr"/>
                      <a:r>
                        <a:rPr lang="en-GB" sz="1050" dirty="0" smtClean="0"/>
                        <a:t>(000’s)</a:t>
                      </a:r>
                    </a:p>
                  </a:txBody>
                  <a:tcPr anchor="ctr">
                    <a:solidFill>
                      <a:schemeClr val="accent6">
                        <a:lumMod val="75000"/>
                      </a:schemeClr>
                    </a:solidFill>
                  </a:tcPr>
                </a:tc>
                <a:tc>
                  <a:txBody>
                    <a:bodyPr/>
                    <a:lstStyle/>
                    <a:p>
                      <a:pPr algn="ctr"/>
                      <a:r>
                        <a:rPr lang="en-GB" sz="1050" dirty="0" smtClean="0"/>
                        <a:t>Domestic spend</a:t>
                      </a:r>
                    </a:p>
                    <a:p>
                      <a:pPr algn="ctr"/>
                      <a:r>
                        <a:rPr lang="en-GB" sz="1050" dirty="0" smtClean="0"/>
                        <a:t>(millions)</a:t>
                      </a:r>
                      <a:endParaRPr lang="en-GB" sz="1050" dirty="0"/>
                    </a:p>
                  </a:txBody>
                  <a:tcPr anchor="ctr">
                    <a:solidFill>
                      <a:schemeClr val="accent6">
                        <a:lumMod val="75000"/>
                      </a:schemeClr>
                    </a:solidFill>
                  </a:tcPr>
                </a:tc>
                <a:tc>
                  <a:txBody>
                    <a:bodyPr/>
                    <a:lstStyle/>
                    <a:p>
                      <a:pPr algn="ctr"/>
                      <a:r>
                        <a:rPr lang="en-GB" sz="1050" dirty="0" smtClean="0"/>
                        <a:t>Overseas spend</a:t>
                      </a:r>
                    </a:p>
                    <a:p>
                      <a:pPr algn="ctr"/>
                      <a:r>
                        <a:rPr lang="en-GB" sz="1050" dirty="0" smtClean="0"/>
                        <a:t>(millions)</a:t>
                      </a:r>
                    </a:p>
                  </a:txBody>
                  <a:tcPr anchor="ctr">
                    <a:solidFill>
                      <a:schemeClr val="accent6">
                        <a:lumMod val="75000"/>
                      </a:schemeClr>
                    </a:solidFill>
                  </a:tcPr>
                </a:tc>
              </a:tr>
              <a:tr h="234766">
                <a:tc>
                  <a:txBody>
                    <a:bodyPr/>
                    <a:lstStyle/>
                    <a:p>
                      <a:r>
                        <a:rPr lang="en-GB" sz="1100" b="1" dirty="0" smtClean="0">
                          <a:solidFill>
                            <a:schemeClr val="bg1"/>
                          </a:solidFill>
                        </a:rPr>
                        <a:t>Cornwall</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4,476</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385</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21,780</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2,603</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£1,347</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£165</a:t>
                      </a:r>
                    </a:p>
                  </a:txBody>
                  <a:tcPr marL="9525" marR="9525" marT="9525" marB="0" anchor="ctr">
                    <a:solidFill>
                      <a:schemeClr val="accent6">
                        <a:lumMod val="40000"/>
                        <a:lumOff val="60000"/>
                      </a:schemeClr>
                    </a:solidFill>
                  </a:tcPr>
                </a:tc>
              </a:tr>
              <a:tr h="234766">
                <a:tc>
                  <a:txBody>
                    <a:bodyPr/>
                    <a:lstStyle/>
                    <a:p>
                      <a:r>
                        <a:rPr lang="en-GB" sz="1100" b="1" dirty="0" smtClean="0">
                          <a:solidFill>
                            <a:schemeClr val="bg1"/>
                          </a:solidFill>
                        </a:rPr>
                        <a:t>Devon</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5,274</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458</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20,494</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3,360</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£1,184</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£198</a:t>
                      </a:r>
                    </a:p>
                  </a:txBody>
                  <a:tcPr marL="9525" marR="9525" marT="9525" marB="0" anchor="ctr">
                    <a:solidFill>
                      <a:schemeClr val="accent6">
                        <a:lumMod val="75000"/>
                      </a:schemeClr>
                    </a:solidFill>
                  </a:tcPr>
                </a:tc>
              </a:tr>
              <a:tr h="234766">
                <a:tc>
                  <a:txBody>
                    <a:bodyPr/>
                    <a:lstStyle/>
                    <a:p>
                      <a:r>
                        <a:rPr lang="en-GB" sz="1100" b="1" dirty="0" smtClean="0">
                          <a:solidFill>
                            <a:schemeClr val="bg1"/>
                          </a:solidFill>
                        </a:rPr>
                        <a:t>Dorset</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3,283</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357</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11,370</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3,234</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£666</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£207</a:t>
                      </a:r>
                    </a:p>
                  </a:txBody>
                  <a:tcPr marL="9525" marR="9525" marT="9525" marB="0" anchor="ctr">
                    <a:solidFill>
                      <a:schemeClr val="accent6">
                        <a:lumMod val="40000"/>
                        <a:lumOff val="60000"/>
                      </a:schemeClr>
                    </a:solidFill>
                  </a:tcPr>
                </a:tc>
              </a:tr>
              <a:tr h="234766">
                <a:tc>
                  <a:txBody>
                    <a:bodyPr/>
                    <a:lstStyle/>
                    <a:p>
                      <a:r>
                        <a:rPr lang="en-GB" sz="1100" b="1" dirty="0" smtClean="0">
                          <a:solidFill>
                            <a:schemeClr val="bg1"/>
                          </a:solidFill>
                        </a:rPr>
                        <a:t>Former Avon</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3,106</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1,053</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6,822</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5,932</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£513</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£381</a:t>
                      </a:r>
                    </a:p>
                  </a:txBody>
                  <a:tcPr marL="9525" marR="9525" marT="9525" marB="0" anchor="ctr">
                    <a:solidFill>
                      <a:schemeClr val="accent6">
                        <a:lumMod val="20000"/>
                        <a:lumOff val="80000"/>
                      </a:schemeClr>
                    </a:solidFill>
                  </a:tcPr>
                </a:tc>
              </a:tr>
              <a:tr h="234766">
                <a:tc>
                  <a:txBody>
                    <a:bodyPr/>
                    <a:lstStyle/>
                    <a:p>
                      <a:r>
                        <a:rPr lang="en-GB" sz="1100" b="1" dirty="0" smtClean="0">
                          <a:solidFill>
                            <a:schemeClr val="bg1"/>
                          </a:solidFill>
                        </a:rPr>
                        <a:t>Gloucestershire</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1,984</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287</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4,689</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1,939</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£335</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£146</a:t>
                      </a:r>
                    </a:p>
                  </a:txBody>
                  <a:tcPr marL="9525" marR="9525" marT="9525" marB="0" anchor="ctr">
                    <a:solidFill>
                      <a:schemeClr val="accent6">
                        <a:lumMod val="40000"/>
                        <a:lumOff val="60000"/>
                      </a:schemeClr>
                    </a:solidFill>
                  </a:tcPr>
                </a:tc>
              </a:tr>
              <a:tr h="234766">
                <a:tc>
                  <a:txBody>
                    <a:bodyPr/>
                    <a:lstStyle/>
                    <a:p>
                      <a:r>
                        <a:rPr lang="en-GB" sz="1100" b="1" dirty="0" smtClean="0">
                          <a:solidFill>
                            <a:schemeClr val="bg1"/>
                          </a:solidFill>
                        </a:rPr>
                        <a:t>Somerset</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2,207</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245</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7,603</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1,729</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£419</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£91</a:t>
                      </a:r>
                    </a:p>
                  </a:txBody>
                  <a:tcPr marL="9525" marR="9525" marT="9525" marB="0" anchor="ctr">
                    <a:solidFill>
                      <a:schemeClr val="accent6">
                        <a:lumMod val="20000"/>
                        <a:lumOff val="80000"/>
                      </a:schemeClr>
                    </a:solidFill>
                  </a:tcPr>
                </a:tc>
              </a:tr>
              <a:tr h="234766">
                <a:tc>
                  <a:txBody>
                    <a:bodyPr/>
                    <a:lstStyle/>
                    <a:p>
                      <a:r>
                        <a:rPr lang="en-GB" sz="1100" b="1" dirty="0" smtClean="0">
                          <a:solidFill>
                            <a:schemeClr val="bg1"/>
                          </a:solidFill>
                        </a:rPr>
                        <a:t>Wiltshire</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1,572</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320</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4,288</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1,842</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£290</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£110</a:t>
                      </a:r>
                    </a:p>
                  </a:txBody>
                  <a:tcPr marL="9525" marR="9525" marT="9525" marB="0" anchor="ctr">
                    <a:solidFill>
                      <a:schemeClr val="accent6">
                        <a:lumMod val="40000"/>
                        <a:lumOff val="60000"/>
                      </a:schemeClr>
                    </a:solidFill>
                  </a:tcPr>
                </a:tc>
              </a:tr>
            </a:tbl>
          </a:graphicData>
        </a:graphic>
      </p:graphicFrame>
      <p:graphicFrame>
        <p:nvGraphicFramePr>
          <p:cNvPr id="7" name="Chart 6"/>
          <p:cNvGraphicFramePr/>
          <p:nvPr>
            <p:extLst/>
          </p:nvPr>
        </p:nvGraphicFramePr>
        <p:xfrm>
          <a:off x="240953" y="980728"/>
          <a:ext cx="2680578" cy="22968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nvPr>
        </p:nvGraphicFramePr>
        <p:xfrm>
          <a:off x="3059324" y="980728"/>
          <a:ext cx="2952328" cy="2305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nvPr>
        </p:nvGraphicFramePr>
        <p:xfrm>
          <a:off x="6018498" y="941002"/>
          <a:ext cx="2946115"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8033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Contents</a:t>
            </a:r>
            <a:endParaRPr lang="en-GB" sz="2200" b="1" dirty="0">
              <a:solidFill>
                <a:schemeClr val="accent6">
                  <a:lumMod val="75000"/>
                </a:schemeClr>
              </a:solidFill>
              <a:latin typeface="Calibri" pitchFamily="34" charset="0"/>
              <a:ea typeface="+mj-ea"/>
              <a:cs typeface="Calibri" pitchFamily="34" charset="0"/>
            </a:endParaRPr>
          </a:p>
        </p:txBody>
      </p:sp>
      <p:sp>
        <p:nvSpPr>
          <p:cNvPr id="3" name="TextBox 2"/>
          <p:cNvSpPr txBox="1"/>
          <p:nvPr/>
        </p:nvSpPr>
        <p:spPr>
          <a:xfrm>
            <a:off x="250824" y="836712"/>
            <a:ext cx="8281615" cy="3600986"/>
          </a:xfrm>
          <a:prstGeom prst="rect">
            <a:avLst/>
          </a:prstGeom>
          <a:noFill/>
        </p:spPr>
        <p:txBody>
          <a:bodyPr wrap="square" rtlCol="0">
            <a:spAutoFit/>
          </a:bodyPr>
          <a:lstStyle/>
          <a:p>
            <a:r>
              <a:rPr lang="en-GB" sz="2000" b="1" dirty="0" smtClean="0">
                <a:solidFill>
                  <a:schemeClr val="accent6">
                    <a:lumMod val="75000"/>
                  </a:schemeClr>
                </a:solidFill>
                <a:latin typeface="Calibri" pitchFamily="34" charset="0"/>
                <a:ea typeface="+mj-ea"/>
                <a:cs typeface="Calibri" pitchFamily="34" charset="0"/>
              </a:rPr>
              <a:t>			</a:t>
            </a:r>
            <a:r>
              <a:rPr lang="en-GB" sz="2000" b="1" dirty="0">
                <a:solidFill>
                  <a:schemeClr val="accent6">
                    <a:lumMod val="75000"/>
                  </a:schemeClr>
                </a:solidFill>
                <a:latin typeface="Calibri" pitchFamily="34" charset="0"/>
                <a:ea typeface="+mj-ea"/>
                <a:cs typeface="Calibri" pitchFamily="34" charset="0"/>
              </a:rPr>
              <a:t> </a:t>
            </a:r>
            <a:r>
              <a:rPr lang="en-GB" sz="2000" b="1" dirty="0" smtClean="0">
                <a:solidFill>
                  <a:schemeClr val="accent6">
                    <a:lumMod val="75000"/>
                  </a:schemeClr>
                </a:solidFill>
                <a:latin typeface="Calibri" pitchFamily="34" charset="0"/>
                <a:ea typeface="+mj-ea"/>
                <a:cs typeface="Calibri" pitchFamily="34" charset="0"/>
              </a:rPr>
              <a:t>           </a:t>
            </a:r>
            <a:r>
              <a:rPr lang="en-GB" b="1" dirty="0" smtClean="0">
                <a:solidFill>
                  <a:schemeClr val="accent6">
                    <a:lumMod val="75000"/>
                  </a:schemeClr>
                </a:solidFill>
                <a:latin typeface="Calibri" pitchFamily="34" charset="0"/>
                <a:ea typeface="+mj-ea"/>
                <a:cs typeface="Calibri" pitchFamily="34" charset="0"/>
              </a:rPr>
              <a:t>Page</a:t>
            </a:r>
          </a:p>
          <a:p>
            <a:pPr>
              <a:lnSpc>
                <a:spcPct val="150000"/>
              </a:lnSpc>
            </a:pPr>
            <a:r>
              <a:rPr lang="en-GB" sz="1600" b="1" dirty="0" smtClean="0">
                <a:solidFill>
                  <a:schemeClr val="accent6">
                    <a:lumMod val="75000"/>
                  </a:schemeClr>
                </a:solidFill>
                <a:latin typeface="Calibri" pitchFamily="34" charset="0"/>
                <a:ea typeface="+mj-ea"/>
                <a:cs typeface="Calibri" pitchFamily="34" charset="0"/>
              </a:rPr>
              <a:t>Introduction			3				</a:t>
            </a:r>
            <a:endParaRPr lang="en-GB" sz="1600" b="1" dirty="0">
              <a:solidFill>
                <a:schemeClr val="accent6">
                  <a:lumMod val="75000"/>
                </a:schemeClr>
              </a:solidFill>
              <a:latin typeface="Calibri" pitchFamily="34" charset="0"/>
              <a:ea typeface="+mj-ea"/>
              <a:cs typeface="Calibri" pitchFamily="34" charset="0"/>
            </a:endParaRPr>
          </a:p>
          <a:p>
            <a:pPr>
              <a:lnSpc>
                <a:spcPct val="150000"/>
              </a:lnSpc>
            </a:pPr>
            <a:r>
              <a:rPr lang="en-GB" sz="1600" b="1" dirty="0" smtClean="0">
                <a:solidFill>
                  <a:schemeClr val="accent6">
                    <a:lumMod val="75000"/>
                  </a:schemeClr>
                </a:solidFill>
                <a:latin typeface="Calibri" pitchFamily="34" charset="0"/>
                <a:ea typeface="+mj-ea"/>
                <a:cs typeface="Calibri" pitchFamily="34" charset="0"/>
              </a:rPr>
              <a:t>Torbay data			4</a:t>
            </a:r>
          </a:p>
          <a:p>
            <a:pPr>
              <a:lnSpc>
                <a:spcPct val="150000"/>
              </a:lnSpc>
            </a:pPr>
            <a:r>
              <a:rPr lang="en-GB" sz="1600" b="1" dirty="0" smtClean="0">
                <a:solidFill>
                  <a:schemeClr val="accent6">
                    <a:lumMod val="75000"/>
                  </a:schemeClr>
                </a:solidFill>
                <a:latin typeface="Calibri" pitchFamily="34" charset="0"/>
                <a:ea typeface="+mj-ea"/>
                <a:cs typeface="Calibri" pitchFamily="34" charset="0"/>
              </a:rPr>
              <a:t>Devon data			17			</a:t>
            </a:r>
          </a:p>
          <a:p>
            <a:pPr>
              <a:lnSpc>
                <a:spcPct val="150000"/>
              </a:lnSpc>
            </a:pPr>
            <a:r>
              <a:rPr lang="en-GB" sz="1600" b="1" dirty="0" smtClean="0">
                <a:solidFill>
                  <a:schemeClr val="accent6">
                    <a:lumMod val="75000"/>
                  </a:schemeClr>
                </a:solidFill>
                <a:latin typeface="Calibri" pitchFamily="34" charset="0"/>
                <a:ea typeface="+mj-ea"/>
                <a:cs typeface="Calibri" pitchFamily="34" charset="0"/>
              </a:rPr>
              <a:t>					</a:t>
            </a:r>
          </a:p>
          <a:p>
            <a:pPr>
              <a:lnSpc>
                <a:spcPct val="150000"/>
              </a:lnSpc>
            </a:pPr>
            <a:endParaRPr lang="en-GB" sz="1600" b="1" dirty="0" smtClean="0">
              <a:solidFill>
                <a:schemeClr val="accent6">
                  <a:lumMod val="75000"/>
                </a:schemeClr>
              </a:solidFill>
              <a:latin typeface="Calibri" pitchFamily="34" charset="0"/>
              <a:ea typeface="+mj-ea"/>
              <a:cs typeface="Calibri" pitchFamily="34" charset="0"/>
            </a:endParaRPr>
          </a:p>
          <a:p>
            <a:pPr>
              <a:lnSpc>
                <a:spcPct val="150000"/>
              </a:lnSpc>
            </a:pPr>
            <a:endParaRPr lang="en-GB" sz="1600" b="1" dirty="0" smtClean="0">
              <a:solidFill>
                <a:schemeClr val="accent6">
                  <a:lumMod val="75000"/>
                </a:schemeClr>
              </a:solidFill>
              <a:latin typeface="Calibri" pitchFamily="34" charset="0"/>
              <a:ea typeface="+mj-ea"/>
              <a:cs typeface="Calibri" pitchFamily="34" charset="0"/>
            </a:endParaRPr>
          </a:p>
          <a:p>
            <a:pPr>
              <a:lnSpc>
                <a:spcPct val="150000"/>
              </a:lnSpc>
            </a:pPr>
            <a:endParaRPr lang="en-GB" sz="1600" b="1" dirty="0" smtClean="0">
              <a:solidFill>
                <a:schemeClr val="accent6">
                  <a:lumMod val="75000"/>
                </a:schemeClr>
              </a:solidFill>
              <a:latin typeface="Calibri" pitchFamily="34" charset="0"/>
              <a:ea typeface="+mj-ea"/>
              <a:cs typeface="Calibri" pitchFamily="34" charset="0"/>
            </a:endParaRPr>
          </a:p>
          <a:p>
            <a:r>
              <a:rPr lang="en-GB" sz="2000" b="1" dirty="0" smtClean="0">
                <a:solidFill>
                  <a:schemeClr val="accent6">
                    <a:lumMod val="75000"/>
                  </a:schemeClr>
                </a:solidFill>
                <a:latin typeface="Calibri" pitchFamily="34" charset="0"/>
                <a:ea typeface="+mj-ea"/>
                <a:cs typeface="Calibri" pitchFamily="34" charset="0"/>
              </a:rPr>
              <a:t>			</a:t>
            </a:r>
            <a:endParaRPr lang="en-GB" sz="2000" b="1" dirty="0">
              <a:solidFill>
                <a:schemeClr val="accent6">
                  <a:lumMod val="75000"/>
                </a:schemeClr>
              </a:solidFill>
              <a:latin typeface="Calibri" pitchFamily="34" charset="0"/>
              <a:ea typeface="+mj-ea"/>
              <a:cs typeface="Calibri" pitchFamily="34" charset="0"/>
            </a:endParaRPr>
          </a:p>
          <a:p>
            <a:r>
              <a:rPr lang="en-GB" sz="2000" b="1" dirty="0" smtClean="0">
                <a:solidFill>
                  <a:schemeClr val="accent6">
                    <a:lumMod val="75000"/>
                  </a:schemeClr>
                </a:solidFill>
                <a:latin typeface="Calibri" pitchFamily="34" charset="0"/>
                <a:ea typeface="+mj-ea"/>
                <a:cs typeface="Calibri" pitchFamily="34" charset="0"/>
              </a:rPr>
              <a:t>				</a:t>
            </a:r>
            <a:endParaRPr lang="en-GB" sz="2000" b="1" dirty="0">
              <a:solidFill>
                <a:schemeClr val="accent6">
                  <a:lumMod val="75000"/>
                </a:schemeClr>
              </a:solidFill>
              <a:latin typeface="Calibri" pitchFamily="34" charset="0"/>
              <a:ea typeface="+mj-ea"/>
              <a:cs typeface="Calibri" pitchFamily="34" charset="0"/>
            </a:endParaRPr>
          </a:p>
        </p:txBody>
      </p:sp>
      <p:cxnSp>
        <p:nvCxnSpPr>
          <p:cNvPr id="12" name="Straight Connector 11"/>
          <p:cNvCxnSpPr/>
          <p:nvPr/>
        </p:nvCxnSpPr>
        <p:spPr>
          <a:xfrm flipV="1">
            <a:off x="0" y="700088"/>
            <a:ext cx="9144000" cy="52"/>
          </a:xfrm>
          <a:prstGeom prst="line">
            <a:avLst/>
          </a:prstGeom>
          <a:ln>
            <a:solidFill>
              <a:schemeClr val="accent6">
                <a:lumMod val="75000"/>
              </a:schemeClr>
            </a:solidFill>
          </a:ln>
        </p:spPr>
        <p:style>
          <a:lnRef idx="1">
            <a:schemeClr val="accent5"/>
          </a:lnRef>
          <a:fillRef idx="0">
            <a:schemeClr val="accent5"/>
          </a:fillRef>
          <a:effectRef idx="0">
            <a:schemeClr val="accent5"/>
          </a:effectRef>
          <a:fontRef idx="minor">
            <a:schemeClr val="tx1"/>
          </a:fontRef>
        </p:style>
      </p:cxnSp>
      <p:pic>
        <p:nvPicPr>
          <p:cNvPr id="13" name="Picture 6" descr="Bowerman's Nose, nr Manaton, Dartm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4999"/>
            <a:ext cx="1835696"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British Firework Championships over Plymouth 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474" y="5720251"/>
            <a:ext cx="1877919" cy="11498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lovelly, North Dev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393" y="5714457"/>
            <a:ext cx="1830607" cy="11556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Cocking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999" y="5720252"/>
            <a:ext cx="1828313" cy="11498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royde Beach, North Dev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3" y="5727058"/>
            <a:ext cx="1763688"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228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Staying visits by accommodation type</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nvPr>
        </p:nvGraphicFramePr>
        <p:xfrm>
          <a:off x="343742" y="836712"/>
          <a:ext cx="8597160" cy="2304255"/>
        </p:xfrm>
        <a:graphic>
          <a:graphicData uri="http://schemas.openxmlformats.org/drawingml/2006/table">
            <a:tbl>
              <a:tblPr firstRow="1" bandRow="1">
                <a:tableStyleId>{00A15C55-8517-42AA-B614-E9B94910E393}</a:tableStyleId>
              </a:tblPr>
              <a:tblGrid>
                <a:gridCol w="2149290"/>
                <a:gridCol w="2149290"/>
                <a:gridCol w="2149290"/>
                <a:gridCol w="2149290"/>
              </a:tblGrid>
              <a:tr h="270388">
                <a:tc>
                  <a:txBody>
                    <a:bodyPr/>
                    <a:lstStyle/>
                    <a:p>
                      <a:pPr algn="l"/>
                      <a:r>
                        <a:rPr lang="en-GB" sz="1100" dirty="0" smtClean="0"/>
                        <a:t>Domestic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184897">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1,660,000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4,760,000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£484,994,000</a:t>
                      </a:r>
                    </a:p>
                  </a:txBody>
                  <a:tcPr marL="9525" marR="9525" marT="9525" marB="0" anchor="ctr">
                    <a:solidFill>
                      <a:schemeClr val="accent6">
                        <a:lumMod val="40000"/>
                        <a:lumOff val="60000"/>
                      </a:schemeClr>
                    </a:solidFill>
                  </a:tcPr>
                </a:tc>
              </a:tr>
              <a:tr h="184897">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526,000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2,988,000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£217,038,000</a:t>
                      </a:r>
                    </a:p>
                  </a:txBody>
                  <a:tcPr marL="9525" marR="9525" marT="9525" marB="0" anchor="ctr">
                    <a:solidFill>
                      <a:schemeClr val="accent6">
                        <a:lumMod val="20000"/>
                        <a:lumOff val="80000"/>
                      </a:schemeClr>
                    </a:solidFill>
                  </a:tcPr>
                </a:tc>
              </a:tr>
              <a:tr h="184897">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577,000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3,047,000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£106,107,000</a:t>
                      </a:r>
                    </a:p>
                  </a:txBody>
                  <a:tcPr marL="9525" marR="9525" marT="9525" marB="0" anchor="ctr">
                    <a:solidFill>
                      <a:schemeClr val="accent6">
                        <a:lumMod val="40000"/>
                        <a:lumOff val="60000"/>
                      </a:schemeClr>
                    </a:solidFill>
                  </a:tcPr>
                </a:tc>
              </a:tr>
              <a:tr h="184897">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641,000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3,160,000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£159,343,000</a:t>
                      </a:r>
                    </a:p>
                  </a:txBody>
                  <a:tcPr marL="9525" marR="9525" marT="9525" marB="0" anchor="ctr">
                    <a:solidFill>
                      <a:schemeClr val="accent6">
                        <a:lumMod val="20000"/>
                        <a:lumOff val="80000"/>
                      </a:schemeClr>
                    </a:solidFill>
                  </a:tcPr>
                </a:tc>
              </a:tr>
              <a:tr h="184897">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100,000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280,000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£15,674,000</a:t>
                      </a:r>
                    </a:p>
                  </a:txBody>
                  <a:tcPr marL="9525" marR="9525" marT="9525" marB="0" anchor="ctr">
                    <a:solidFill>
                      <a:schemeClr val="accent6">
                        <a:lumMod val="40000"/>
                        <a:lumOff val="60000"/>
                      </a:schemeClr>
                    </a:solidFill>
                  </a:tcPr>
                </a:tc>
              </a:tr>
              <a:tr h="184897">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r>
              <a:tr h="184897">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120,000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600,000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£17,451,000</a:t>
                      </a:r>
                    </a:p>
                  </a:txBody>
                  <a:tcPr marL="9525" marR="9525" marT="9525" marB="0" anchor="ctr">
                    <a:solidFill>
                      <a:schemeClr val="accent6">
                        <a:lumMod val="40000"/>
                        <a:lumOff val="60000"/>
                      </a:schemeClr>
                    </a:solidFill>
                  </a:tcPr>
                </a:tc>
              </a:tr>
              <a:tr h="184897">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29,000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137,000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£6,855,000</a:t>
                      </a:r>
                    </a:p>
                  </a:txBody>
                  <a:tcPr marL="9525" marR="9525" marT="9525" marB="0" anchor="ctr">
                    <a:solidFill>
                      <a:schemeClr val="accent6">
                        <a:lumMod val="20000"/>
                        <a:lumOff val="80000"/>
                      </a:schemeClr>
                    </a:solidFill>
                  </a:tcPr>
                </a:tc>
              </a:tr>
              <a:tr h="184897">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59,000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105,000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£4,876,000</a:t>
                      </a:r>
                    </a:p>
                  </a:txBody>
                  <a:tcPr marL="9525" marR="9525" marT="9525" marB="0" anchor="ctr">
                    <a:solidFill>
                      <a:schemeClr val="accent6">
                        <a:lumMod val="40000"/>
                        <a:lumOff val="60000"/>
                      </a:schemeClr>
                    </a:solidFill>
                  </a:tcPr>
                </a:tc>
              </a:tr>
              <a:tr h="184897">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1,561,000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5,418,000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£172,016,000</a:t>
                      </a:r>
                    </a:p>
                  </a:txBody>
                  <a:tcPr marL="9525" marR="9525" marT="9525" marB="0" anchor="ctr">
                    <a:solidFill>
                      <a:schemeClr val="accent6">
                        <a:lumMod val="20000"/>
                        <a:lumOff val="80000"/>
                      </a:schemeClr>
                    </a:solidFill>
                  </a:tcPr>
                </a:tc>
              </a:tr>
              <a:tr h="184897">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5,274,000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20,494,000</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£1,184,354,000</a:t>
                      </a:r>
                    </a:p>
                  </a:txBody>
                  <a:tcPr marL="9525" marR="9525" marT="9525" marB="0" anchor="ctr">
                    <a:solidFill>
                      <a:schemeClr val="accent6">
                        <a:lumMod val="40000"/>
                        <a:lumOff val="60000"/>
                      </a:schemeClr>
                    </a:solidFill>
                  </a:tcPr>
                </a:tc>
              </a:tr>
            </a:tbl>
          </a:graphicData>
        </a:graphic>
      </p:graphicFrame>
      <p:graphicFrame>
        <p:nvGraphicFramePr>
          <p:cNvPr id="9" name="Table 8"/>
          <p:cNvGraphicFramePr>
            <a:graphicFrameLocks noGrp="1"/>
          </p:cNvGraphicFramePr>
          <p:nvPr>
            <p:extLst/>
          </p:nvPr>
        </p:nvGraphicFramePr>
        <p:xfrm>
          <a:off x="335068" y="3356992"/>
          <a:ext cx="8605836" cy="2376266"/>
        </p:xfrm>
        <a:graphic>
          <a:graphicData uri="http://schemas.openxmlformats.org/drawingml/2006/table">
            <a:tbl>
              <a:tblPr firstRow="1" bandRow="1">
                <a:tableStyleId>{00A15C55-8517-42AA-B614-E9B94910E393}</a:tableStyleId>
              </a:tblPr>
              <a:tblGrid>
                <a:gridCol w="2151459"/>
                <a:gridCol w="2151459"/>
                <a:gridCol w="2151459"/>
                <a:gridCol w="2151459"/>
              </a:tblGrid>
              <a:tr h="274100">
                <a:tc>
                  <a:txBody>
                    <a:bodyPr/>
                    <a:lstStyle/>
                    <a:p>
                      <a:pPr algn="l"/>
                      <a:r>
                        <a:rPr lang="en-GB" sz="1100" dirty="0" smtClean="0"/>
                        <a:t>Overseas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Serviced</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190,000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685,000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£65,756,000</a:t>
                      </a:r>
                    </a:p>
                  </a:txBody>
                  <a:tcPr marL="9525" marR="9525" marT="9525" marB="0" anchor="ctr">
                    <a:solidFill>
                      <a:schemeClr val="accent6">
                        <a:lumMod val="40000"/>
                        <a:lumOff val="6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Self catering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21,000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197,000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£14,225,000</a:t>
                      </a:r>
                    </a:p>
                  </a:txBody>
                  <a:tcPr marL="9525" marR="9525" marT="9525" marB="0" anchor="ctr">
                    <a:solidFill>
                      <a:schemeClr val="accent6">
                        <a:lumMod val="20000"/>
                        <a:lumOff val="8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Touring caravans /tents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141,000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£7,171,000</a:t>
                      </a:r>
                    </a:p>
                  </a:txBody>
                  <a:tcPr marL="9525" marR="9525" marT="9525" marB="0" anchor="ctr">
                    <a:solidFill>
                      <a:schemeClr val="accent6">
                        <a:lumMod val="40000"/>
                        <a:lumOff val="6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Static vans/holiday centres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17,000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£897,000</a:t>
                      </a:r>
                    </a:p>
                  </a:txBody>
                  <a:tcPr marL="9525" marR="9525" marT="9525" marB="0" anchor="ctr">
                    <a:solidFill>
                      <a:schemeClr val="accent6">
                        <a:lumMod val="20000"/>
                        <a:lumOff val="8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Group/campus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25,000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471,000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£34,758,000</a:t>
                      </a:r>
                    </a:p>
                  </a:txBody>
                  <a:tcPr marL="9525" marR="9525" marT="9525" marB="0" anchor="ctr">
                    <a:solidFill>
                      <a:schemeClr val="accent6">
                        <a:lumMod val="40000"/>
                        <a:lumOff val="6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Paying guest in private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16,000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329,000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£17,596,000</a:t>
                      </a:r>
                    </a:p>
                  </a:txBody>
                  <a:tcPr marL="9525" marR="9525" marT="9525" marB="0" anchor="ctr">
                    <a:solidFill>
                      <a:schemeClr val="accent6">
                        <a:lumMod val="20000"/>
                        <a:lumOff val="8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Second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£3,408,000</a:t>
                      </a:r>
                    </a:p>
                  </a:txBody>
                  <a:tcPr marL="9525" marR="9525" marT="9525" marB="0" anchor="ctr">
                    <a:solidFill>
                      <a:schemeClr val="accent6">
                        <a:lumMod val="40000"/>
                        <a:lumOff val="6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Boat moorings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91,000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£2,831,000</a:t>
                      </a:r>
                    </a:p>
                  </a:txBody>
                  <a:tcPr marL="9525" marR="9525" marT="9525" marB="0" anchor="ctr">
                    <a:solidFill>
                      <a:schemeClr val="accent6">
                        <a:lumMod val="40000"/>
                        <a:lumOff val="6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Staying with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158,000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1,372,000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£50,994,000</a:t>
                      </a:r>
                    </a:p>
                  </a:txBody>
                  <a:tcPr marL="9525" marR="9525" marT="9525" marB="0" anchor="ctr">
                    <a:solidFill>
                      <a:schemeClr val="accent6">
                        <a:lumMod val="20000"/>
                        <a:lumOff val="80000"/>
                      </a:schemeClr>
                    </a:solidFill>
                  </a:tcPr>
                </a:tc>
              </a:tr>
              <a:tr h="191106">
                <a:tc>
                  <a:txBody>
                    <a:bodyPr/>
                    <a:lstStyle/>
                    <a:p>
                      <a:pPr marL="0" lvl="0" algn="l" defTabSz="914400" rtl="0" eaLnBrk="1" fontAlgn="b" latinLnBrk="0" hangingPunct="1"/>
                      <a:r>
                        <a:rPr lang="en-GB" sz="1100" b="1" i="0" u="none" strike="noStrike" kern="1200" dirty="0">
                          <a:solidFill>
                            <a:schemeClr val="bg1"/>
                          </a:solidFill>
                          <a:effectLst/>
                          <a:latin typeface="Calibri"/>
                          <a:ea typeface="+mn-ea"/>
                          <a:cs typeface="+mn-cs"/>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458,000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3,360,000</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£197,635,000</a:t>
                      </a: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155722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Staying visits by purpose</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308267" y="1455965"/>
          <a:ext cx="5354129" cy="1678668"/>
        </p:xfrm>
        <a:graphic>
          <a:graphicData uri="http://schemas.openxmlformats.org/drawingml/2006/table">
            <a:tbl>
              <a:tblPr firstRow="1" bandRow="1">
                <a:tableStyleId>{00A15C55-8517-42AA-B614-E9B94910E393}</a:tableStyleId>
              </a:tblPr>
              <a:tblGrid>
                <a:gridCol w="2114129"/>
                <a:gridCol w="1080000"/>
                <a:gridCol w="1080000"/>
                <a:gridCol w="1080000"/>
              </a:tblGrid>
              <a:tr h="236598">
                <a:tc>
                  <a:txBody>
                    <a:bodyPr/>
                    <a:lstStyle/>
                    <a:p>
                      <a:pPr algn="l"/>
                      <a:r>
                        <a:rPr lang="en-GB" sz="1100" dirty="0" smtClean="0"/>
                        <a:t>Domestic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236598">
                <a:tc>
                  <a:txBody>
                    <a:bodyPr/>
                    <a:lstStyle/>
                    <a:p>
                      <a:pPr algn="l" fontAlgn="b"/>
                      <a:r>
                        <a:rPr lang="en-GB" sz="1100" b="1" i="0" u="none" strike="noStrike" dirty="0">
                          <a:solidFill>
                            <a:schemeClr val="bg1"/>
                          </a:solidFill>
                          <a:effectLst/>
                          <a:latin typeface="Calibri"/>
                        </a:rPr>
                        <a:t>Holiday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4,462,000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18,436,000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£1,034,386,000</a:t>
                      </a:r>
                    </a:p>
                  </a:txBody>
                  <a:tcPr marL="9525" marR="9525" marT="9525" marB="0" anchor="ctr">
                    <a:solidFill>
                      <a:schemeClr val="accent6">
                        <a:lumMod val="40000"/>
                        <a:lumOff val="60000"/>
                      </a:schemeClr>
                    </a:solidFill>
                  </a:tcPr>
                </a:tc>
              </a:tr>
              <a:tr h="236598">
                <a:tc>
                  <a:txBody>
                    <a:bodyPr/>
                    <a:lstStyle/>
                    <a:p>
                      <a:pPr algn="l" fontAlgn="b"/>
                      <a:r>
                        <a:rPr lang="en-GB" sz="1100" b="1" i="0" u="none" strike="noStrike" dirty="0">
                          <a:solidFill>
                            <a:schemeClr val="bg1"/>
                          </a:solidFill>
                          <a:effectLst/>
                          <a:latin typeface="Calibri"/>
                        </a:rPr>
                        <a:t>Business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287,000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502,000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£61,025,000</a:t>
                      </a:r>
                    </a:p>
                  </a:txBody>
                  <a:tcPr marL="9525" marR="9525" marT="9525" marB="0" anchor="ctr">
                    <a:solidFill>
                      <a:schemeClr val="accent6">
                        <a:lumMod val="20000"/>
                        <a:lumOff val="80000"/>
                      </a:schemeClr>
                    </a:solidFill>
                  </a:tcPr>
                </a:tc>
              </a:tr>
              <a:tr h="236598">
                <a:tc>
                  <a:txBody>
                    <a:bodyPr/>
                    <a:lstStyle/>
                    <a:p>
                      <a:pPr algn="l" fontAlgn="b"/>
                      <a:r>
                        <a:rPr lang="en-GB" sz="1100" b="1" i="0" u="none" strike="noStrike" dirty="0">
                          <a:solidFill>
                            <a:schemeClr val="bg1"/>
                          </a:solidFill>
                          <a:effectLst/>
                          <a:latin typeface="Calibri"/>
                        </a:rPr>
                        <a:t>Visits to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439,000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1,243,000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£74,346,000</a:t>
                      </a:r>
                    </a:p>
                  </a:txBody>
                  <a:tcPr marL="9525" marR="9525" marT="9525" marB="0" anchor="ctr">
                    <a:solidFill>
                      <a:schemeClr val="accent6">
                        <a:lumMod val="40000"/>
                        <a:lumOff val="60000"/>
                      </a:schemeClr>
                    </a:solidFill>
                  </a:tcPr>
                </a:tc>
              </a:tr>
              <a:tr h="236598">
                <a:tc>
                  <a:txBody>
                    <a:bodyPr/>
                    <a:lstStyle/>
                    <a:p>
                      <a:pPr algn="l" fontAlgn="b"/>
                      <a:r>
                        <a:rPr lang="en-GB" sz="1100" b="1" i="0" u="none" strike="noStrike" dirty="0">
                          <a:solidFill>
                            <a:schemeClr val="bg1"/>
                          </a:solidFill>
                          <a:effectLst/>
                          <a:latin typeface="Calibri"/>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86,000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314,000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£14,597,000</a:t>
                      </a:r>
                    </a:p>
                  </a:txBody>
                  <a:tcPr marL="9525" marR="9525" marT="9525" marB="0" anchor="ctr">
                    <a:solidFill>
                      <a:schemeClr val="accent6">
                        <a:lumMod val="20000"/>
                        <a:lumOff val="80000"/>
                      </a:schemeClr>
                    </a:solidFill>
                  </a:tcPr>
                </a:tc>
              </a:tr>
              <a:tr h="236598">
                <a:tc>
                  <a:txBody>
                    <a:bodyPr/>
                    <a:lstStyle/>
                    <a:p>
                      <a:pPr algn="l" fontAlgn="b"/>
                      <a:r>
                        <a:rPr lang="en-GB" sz="1100" b="1" i="0" u="none" strike="noStrike" dirty="0">
                          <a:solidFill>
                            <a:schemeClr val="bg1"/>
                          </a:solidFill>
                          <a:effectLst/>
                          <a:latin typeface="Calibri"/>
                        </a:rPr>
                        <a:t>Study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40000"/>
                        <a:lumOff val="60000"/>
                      </a:schemeClr>
                    </a:solidFill>
                  </a:tcPr>
                </a:tc>
              </a:tr>
              <a:tr h="236598">
                <a:tc>
                  <a:txBody>
                    <a:bodyPr/>
                    <a:lstStyle/>
                    <a:p>
                      <a:pPr algn="l" fontAlgn="b"/>
                      <a:r>
                        <a:rPr lang="en-GB" sz="1100" b="1" i="0" u="none" strike="noStrike" dirty="0">
                          <a:solidFill>
                            <a:schemeClr val="bg1"/>
                          </a:solidFill>
                          <a:effectLst/>
                          <a:latin typeface="Calibri"/>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5,274,000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20,494,000</a:t>
                      </a:r>
                    </a:p>
                  </a:txBody>
                  <a:tcPr marL="9525" marR="9525" marT="9525" marB="0" anchor="ctr">
                    <a:solidFill>
                      <a:schemeClr val="accent6">
                        <a:lumMod val="20000"/>
                        <a:lumOff val="8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£1,184,354,000</a:t>
                      </a:r>
                    </a:p>
                  </a:txBody>
                  <a:tcPr marL="9525" marR="9525" marT="9525" marB="0" anchor="ctr">
                    <a:solidFill>
                      <a:schemeClr val="accent6">
                        <a:lumMod val="20000"/>
                        <a:lumOff val="80000"/>
                      </a:schemeClr>
                    </a:solidFill>
                  </a:tcPr>
                </a:tc>
              </a:tr>
            </a:tbl>
          </a:graphicData>
        </a:graphic>
      </p:graphicFrame>
      <p:graphicFrame>
        <p:nvGraphicFramePr>
          <p:cNvPr id="9" name="Table 8"/>
          <p:cNvGraphicFramePr>
            <a:graphicFrameLocks noGrp="1"/>
          </p:cNvGraphicFramePr>
          <p:nvPr>
            <p:extLst/>
          </p:nvPr>
        </p:nvGraphicFramePr>
        <p:xfrm>
          <a:off x="308267" y="3939299"/>
          <a:ext cx="5354129" cy="1668720"/>
        </p:xfrm>
        <a:graphic>
          <a:graphicData uri="http://schemas.openxmlformats.org/drawingml/2006/table">
            <a:tbl>
              <a:tblPr firstRow="1" bandRow="1">
                <a:tableStyleId>{00A15C55-8517-42AA-B614-E9B94910E393}</a:tableStyleId>
              </a:tblPr>
              <a:tblGrid>
                <a:gridCol w="2114129"/>
                <a:gridCol w="1080000"/>
                <a:gridCol w="1080000"/>
                <a:gridCol w="1080000"/>
              </a:tblGrid>
              <a:tr h="246545">
                <a:tc>
                  <a:txBody>
                    <a:bodyPr/>
                    <a:lstStyle/>
                    <a:p>
                      <a:pPr algn="l"/>
                      <a:r>
                        <a:rPr lang="en-GB" sz="1100" dirty="0" smtClean="0"/>
                        <a:t>Overseas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234940">
                <a:tc>
                  <a:txBody>
                    <a:bodyPr/>
                    <a:lstStyle/>
                    <a:p>
                      <a:pPr marL="0" algn="l" defTabSz="914400" rtl="0" eaLnBrk="1" fontAlgn="b" latinLnBrk="0" hangingPunct="1"/>
                      <a:r>
                        <a:rPr lang="en-GB" sz="1100" b="1" i="0" u="none" strike="noStrike" kern="1200" dirty="0">
                          <a:solidFill>
                            <a:schemeClr val="bg1"/>
                          </a:solidFill>
                          <a:effectLst/>
                          <a:latin typeface="Calibri"/>
                          <a:ea typeface="+mn-ea"/>
                          <a:cs typeface="+mn-cs"/>
                        </a:rPr>
                        <a:t>Holiday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213,000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1,073,000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£94,835,000</a:t>
                      </a:r>
                    </a:p>
                  </a:txBody>
                  <a:tcPr marL="9525" marR="9525" marT="9525" marB="0" anchor="ctr">
                    <a:solidFill>
                      <a:schemeClr val="accent6">
                        <a:lumMod val="40000"/>
                        <a:lumOff val="60000"/>
                      </a:schemeClr>
                    </a:solidFill>
                  </a:tcPr>
                </a:tc>
              </a:tr>
              <a:tr h="234940">
                <a:tc>
                  <a:txBody>
                    <a:bodyPr/>
                    <a:lstStyle/>
                    <a:p>
                      <a:pPr marL="0" algn="l" defTabSz="914400" rtl="0" eaLnBrk="1" fontAlgn="b" latinLnBrk="0" hangingPunct="1"/>
                      <a:r>
                        <a:rPr lang="en-GB" sz="1100" b="1" i="0" u="none" strike="noStrike" kern="1200" dirty="0">
                          <a:solidFill>
                            <a:schemeClr val="bg1"/>
                          </a:solidFill>
                          <a:effectLst/>
                          <a:latin typeface="Calibri"/>
                          <a:ea typeface="+mn-ea"/>
                          <a:cs typeface="+mn-cs"/>
                        </a:rPr>
                        <a:t>Business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36,000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157,000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£11,736,000</a:t>
                      </a:r>
                    </a:p>
                  </a:txBody>
                  <a:tcPr marL="9525" marR="9525" marT="9525" marB="0" anchor="ctr">
                    <a:solidFill>
                      <a:schemeClr val="accent6">
                        <a:lumMod val="20000"/>
                        <a:lumOff val="80000"/>
                      </a:schemeClr>
                    </a:solidFill>
                  </a:tcPr>
                </a:tc>
              </a:tr>
              <a:tr h="234940">
                <a:tc>
                  <a:txBody>
                    <a:bodyPr/>
                    <a:lstStyle/>
                    <a:p>
                      <a:pPr marL="0" algn="l" defTabSz="914400" rtl="0" eaLnBrk="1" fontAlgn="b" latinLnBrk="0" hangingPunct="1"/>
                      <a:r>
                        <a:rPr lang="en-GB" sz="1100" b="1" i="0" u="none" strike="noStrike" kern="1200" dirty="0">
                          <a:solidFill>
                            <a:schemeClr val="bg1"/>
                          </a:solidFill>
                          <a:effectLst/>
                          <a:latin typeface="Calibri"/>
                          <a:ea typeface="+mn-ea"/>
                          <a:cs typeface="+mn-cs"/>
                        </a:rPr>
                        <a:t>Visits to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186,000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1,453,000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£64,450,000</a:t>
                      </a:r>
                    </a:p>
                  </a:txBody>
                  <a:tcPr marL="9525" marR="9525" marT="9525" marB="0" anchor="ctr">
                    <a:solidFill>
                      <a:schemeClr val="accent6">
                        <a:lumMod val="40000"/>
                        <a:lumOff val="60000"/>
                      </a:schemeClr>
                    </a:solidFill>
                  </a:tcPr>
                </a:tc>
              </a:tr>
              <a:tr h="234940">
                <a:tc>
                  <a:txBody>
                    <a:bodyPr/>
                    <a:lstStyle/>
                    <a:p>
                      <a:pPr marL="0" algn="l" defTabSz="914400" rtl="0" eaLnBrk="1" fontAlgn="b" latinLnBrk="0" hangingPunct="1"/>
                      <a:r>
                        <a:rPr lang="en-GB" sz="1100" b="1" i="0" u="none" strike="noStrike" kern="1200" dirty="0">
                          <a:solidFill>
                            <a:schemeClr val="bg1"/>
                          </a:solidFill>
                          <a:effectLst/>
                          <a:latin typeface="Calibri"/>
                          <a:ea typeface="+mn-ea"/>
                          <a:cs typeface="+mn-cs"/>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11,000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71,000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£5,885,000</a:t>
                      </a:r>
                    </a:p>
                  </a:txBody>
                  <a:tcPr marL="9525" marR="9525" marT="9525" marB="0" anchor="ctr">
                    <a:solidFill>
                      <a:schemeClr val="accent6">
                        <a:lumMod val="20000"/>
                        <a:lumOff val="80000"/>
                      </a:schemeClr>
                    </a:solidFill>
                  </a:tcPr>
                </a:tc>
              </a:tr>
              <a:tr h="234940">
                <a:tc>
                  <a:txBody>
                    <a:bodyPr/>
                    <a:lstStyle/>
                    <a:p>
                      <a:pPr marL="0" algn="l" defTabSz="914400" rtl="0" eaLnBrk="1" fontAlgn="b" latinLnBrk="0" hangingPunct="1"/>
                      <a:r>
                        <a:rPr lang="en-GB" sz="1100" b="1" i="0" u="none" strike="noStrike" kern="1200" dirty="0">
                          <a:solidFill>
                            <a:schemeClr val="bg1"/>
                          </a:solidFill>
                          <a:effectLst/>
                          <a:latin typeface="Calibri"/>
                          <a:ea typeface="+mn-ea"/>
                          <a:cs typeface="+mn-cs"/>
                        </a:rPr>
                        <a:t>Study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606,000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£20,730,000</a:t>
                      </a:r>
                    </a:p>
                  </a:txBody>
                  <a:tcPr marL="9525" marR="9525" marT="9525" marB="0" anchor="ctr">
                    <a:solidFill>
                      <a:schemeClr val="accent6">
                        <a:lumMod val="40000"/>
                        <a:lumOff val="60000"/>
                      </a:schemeClr>
                    </a:solidFill>
                  </a:tcPr>
                </a:tc>
              </a:tr>
              <a:tr h="234940">
                <a:tc>
                  <a:txBody>
                    <a:bodyPr/>
                    <a:lstStyle/>
                    <a:p>
                      <a:pPr marL="0" algn="l" defTabSz="914400" rtl="0" eaLnBrk="1" fontAlgn="b" latinLnBrk="0" hangingPunct="1"/>
                      <a:r>
                        <a:rPr lang="en-GB" sz="1100" b="1" i="0" u="none" strike="noStrike" kern="1200" dirty="0">
                          <a:solidFill>
                            <a:schemeClr val="bg1"/>
                          </a:solidFill>
                          <a:effectLst/>
                          <a:latin typeface="Calibri"/>
                          <a:ea typeface="+mn-ea"/>
                          <a:cs typeface="+mn-cs"/>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458,000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3,360,000</a:t>
                      </a:r>
                    </a:p>
                  </a:txBody>
                  <a:tcPr marL="9525" marR="9525" marT="9525" marB="0" anchor="ctr">
                    <a:solidFill>
                      <a:schemeClr val="accent6">
                        <a:lumMod val="20000"/>
                        <a:lumOff val="8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£197,635,000</a:t>
                      </a:r>
                    </a:p>
                  </a:txBody>
                  <a:tcPr marL="9525" marR="9525" marT="9525" marB="0" anchor="ctr">
                    <a:solidFill>
                      <a:schemeClr val="accent6">
                        <a:lumMod val="20000"/>
                        <a:lumOff val="80000"/>
                      </a:schemeClr>
                    </a:solidFill>
                  </a:tcPr>
                </a:tc>
              </a:tr>
            </a:tbl>
          </a:graphicData>
        </a:graphic>
      </p:graphicFrame>
      <p:graphicFrame>
        <p:nvGraphicFramePr>
          <p:cNvPr id="2" name="Chart 1"/>
          <p:cNvGraphicFramePr/>
          <p:nvPr>
            <p:extLst/>
          </p:nvPr>
        </p:nvGraphicFramePr>
        <p:xfrm>
          <a:off x="5946229" y="700088"/>
          <a:ext cx="3011488" cy="2152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nvPr>
        </p:nvGraphicFramePr>
        <p:xfrm>
          <a:off x="5953125" y="2708920"/>
          <a:ext cx="3011488"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nvPr>
        </p:nvGraphicFramePr>
        <p:xfrm>
          <a:off x="5956299" y="4697760"/>
          <a:ext cx="3011488" cy="21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207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Estimated seasonality of staying visits</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Chart 4"/>
          <p:cNvGraphicFramePr/>
          <p:nvPr>
            <p:extLst/>
          </p:nvPr>
        </p:nvGraphicFramePr>
        <p:xfrm>
          <a:off x="109309" y="908720"/>
          <a:ext cx="8855304"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nvPr>
        </p:nvGraphicFramePr>
        <p:xfrm>
          <a:off x="108367" y="3675627"/>
          <a:ext cx="8856246" cy="3014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5227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Estimated seasonality of staying visits</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13" name="Chart 12"/>
          <p:cNvGraphicFramePr/>
          <p:nvPr>
            <p:extLst/>
          </p:nvPr>
        </p:nvGraphicFramePr>
        <p:xfrm>
          <a:off x="250825" y="908720"/>
          <a:ext cx="8713788"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3136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0149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Day visits in the </a:t>
            </a:r>
            <a:r>
              <a:rPr lang="en-GB" sz="2200" b="1" dirty="0">
                <a:solidFill>
                  <a:schemeClr val="accent6">
                    <a:lumMod val="75000"/>
                  </a:schemeClr>
                </a:solidFill>
                <a:latin typeface="Calibri" pitchFamily="34" charset="0"/>
                <a:ea typeface="+mj-ea"/>
                <a:cs typeface="Calibri" pitchFamily="34" charset="0"/>
              </a:rPr>
              <a:t>regional context</a:t>
            </a: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p:nvPr>
            <p:extLst/>
          </p:nvPr>
        </p:nvGraphicFramePr>
        <p:xfrm>
          <a:off x="-1712" y="836712"/>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514718" y="836712"/>
          <a:ext cx="4537200" cy="2592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nvPr>
        </p:nvGraphicFramePr>
        <p:xfrm>
          <a:off x="395288" y="3789040"/>
          <a:ext cx="8425184" cy="2072640"/>
        </p:xfrm>
        <a:graphic>
          <a:graphicData uri="http://schemas.openxmlformats.org/drawingml/2006/table">
            <a:tbl>
              <a:tblPr firstRow="1" bandRow="1">
                <a:tableStyleId>{00A15C55-8517-42AA-B614-E9B94910E393}</a:tableStyleId>
              </a:tblPr>
              <a:tblGrid>
                <a:gridCol w="2230196"/>
                <a:gridCol w="3097494"/>
                <a:gridCol w="3097494"/>
              </a:tblGrid>
              <a:tr h="243027">
                <a:tc>
                  <a:txBody>
                    <a:bodyPr/>
                    <a:lstStyle/>
                    <a:p>
                      <a:r>
                        <a:rPr lang="en-GB" sz="1100" dirty="0" smtClean="0"/>
                        <a:t>Area</a:t>
                      </a:r>
                      <a:endParaRPr lang="en-GB" sz="1100" dirty="0"/>
                    </a:p>
                  </a:txBody>
                  <a:tcPr anchor="ctr">
                    <a:solidFill>
                      <a:schemeClr val="accent6">
                        <a:lumMod val="75000"/>
                      </a:schemeClr>
                    </a:solidFill>
                  </a:tcPr>
                </a:tc>
                <a:tc>
                  <a:txBody>
                    <a:bodyPr/>
                    <a:lstStyle/>
                    <a:p>
                      <a:pPr algn="ctr"/>
                      <a:r>
                        <a:rPr lang="en-GB" sz="1100" dirty="0" smtClean="0"/>
                        <a:t>Day visits (millions)</a:t>
                      </a:r>
                      <a:endParaRPr lang="en-GB" sz="1100" dirty="0"/>
                    </a:p>
                  </a:txBody>
                  <a:tcPr anchor="ctr">
                    <a:solidFill>
                      <a:schemeClr val="accent6">
                        <a:lumMod val="75000"/>
                      </a:schemeClr>
                    </a:solidFill>
                  </a:tcPr>
                </a:tc>
                <a:tc>
                  <a:txBody>
                    <a:bodyPr/>
                    <a:lstStyle/>
                    <a:p>
                      <a:pPr algn="ctr"/>
                      <a:r>
                        <a:rPr lang="en-GB" sz="1100" dirty="0" smtClean="0"/>
                        <a:t>Day visit</a:t>
                      </a:r>
                      <a:r>
                        <a:rPr lang="en-GB" sz="1100" baseline="0" dirty="0" smtClean="0"/>
                        <a:t> spend (millions)</a:t>
                      </a:r>
                      <a:endParaRPr lang="en-GB" sz="1100" dirty="0"/>
                    </a:p>
                  </a:txBody>
                  <a:tcPr anchor="ctr">
                    <a:solidFill>
                      <a:schemeClr val="accent6">
                        <a:lumMod val="75000"/>
                      </a:schemeClr>
                    </a:solidFill>
                  </a:tcPr>
                </a:tc>
              </a:tr>
              <a:tr h="243027">
                <a:tc>
                  <a:txBody>
                    <a:bodyPr/>
                    <a:lstStyle/>
                    <a:p>
                      <a:r>
                        <a:rPr lang="en-GB" sz="1100" b="1" dirty="0" smtClean="0">
                          <a:solidFill>
                            <a:schemeClr val="bg1"/>
                          </a:solidFill>
                        </a:rPr>
                        <a:t>Cornwall</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14.5</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£501.9</a:t>
                      </a:r>
                    </a:p>
                  </a:txBody>
                  <a:tcPr marL="9525" marR="9525" marT="9525" marB="0" anchor="ctr">
                    <a:solidFill>
                      <a:schemeClr val="accent6">
                        <a:lumMod val="40000"/>
                        <a:lumOff val="60000"/>
                      </a:schemeClr>
                    </a:solidFill>
                  </a:tcPr>
                </a:tc>
              </a:tr>
              <a:tr h="243027">
                <a:tc>
                  <a:txBody>
                    <a:bodyPr/>
                    <a:lstStyle/>
                    <a:p>
                      <a:r>
                        <a:rPr lang="en-GB" sz="1100" b="1" dirty="0" smtClean="0">
                          <a:solidFill>
                            <a:schemeClr val="bg1"/>
                          </a:solidFill>
                        </a:rPr>
                        <a:t>Devon</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29.6</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£1,037.3</a:t>
                      </a:r>
                    </a:p>
                  </a:txBody>
                  <a:tcPr marL="9525" marR="9525" marT="9525" marB="0" anchor="ctr">
                    <a:solidFill>
                      <a:schemeClr val="accent6">
                        <a:lumMod val="75000"/>
                      </a:schemeClr>
                    </a:solidFill>
                  </a:tcPr>
                </a:tc>
              </a:tr>
              <a:tr h="243027">
                <a:tc>
                  <a:txBody>
                    <a:bodyPr/>
                    <a:lstStyle/>
                    <a:p>
                      <a:r>
                        <a:rPr lang="en-GB" sz="1100" b="1" dirty="0" smtClean="0">
                          <a:solidFill>
                            <a:schemeClr val="bg1"/>
                          </a:solidFill>
                        </a:rPr>
                        <a:t>Dorset</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26.4</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£900.5</a:t>
                      </a:r>
                    </a:p>
                  </a:txBody>
                  <a:tcPr marL="9525" marR="9525" marT="9525" marB="0" anchor="ctr">
                    <a:solidFill>
                      <a:schemeClr val="accent6">
                        <a:lumMod val="40000"/>
                        <a:lumOff val="60000"/>
                      </a:schemeClr>
                    </a:solidFill>
                  </a:tcPr>
                </a:tc>
              </a:tr>
              <a:tr h="243027">
                <a:tc>
                  <a:txBody>
                    <a:bodyPr/>
                    <a:lstStyle/>
                    <a:p>
                      <a:r>
                        <a:rPr lang="en-GB" sz="1100" b="1" dirty="0" smtClean="0">
                          <a:solidFill>
                            <a:schemeClr val="bg1"/>
                          </a:solidFill>
                        </a:rPr>
                        <a:t>Former Avon</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25.5</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£1,024.0</a:t>
                      </a:r>
                    </a:p>
                  </a:txBody>
                  <a:tcPr marL="9525" marR="9525" marT="9525" marB="0" anchor="ctr">
                    <a:solidFill>
                      <a:schemeClr val="accent6">
                        <a:lumMod val="20000"/>
                        <a:lumOff val="80000"/>
                      </a:schemeClr>
                    </a:solidFill>
                  </a:tcPr>
                </a:tc>
              </a:tr>
              <a:tr h="243027">
                <a:tc>
                  <a:txBody>
                    <a:bodyPr/>
                    <a:lstStyle/>
                    <a:p>
                      <a:r>
                        <a:rPr lang="en-GB" sz="1100" b="1" dirty="0" smtClean="0">
                          <a:solidFill>
                            <a:schemeClr val="bg1"/>
                          </a:solidFill>
                        </a:rPr>
                        <a:t>Gloucestershire</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19.5</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£680.8</a:t>
                      </a:r>
                    </a:p>
                  </a:txBody>
                  <a:tcPr marL="9525" marR="9525" marT="9525" marB="0" anchor="ctr">
                    <a:solidFill>
                      <a:schemeClr val="accent6">
                        <a:lumMod val="40000"/>
                        <a:lumOff val="60000"/>
                      </a:schemeClr>
                    </a:solidFill>
                  </a:tcPr>
                </a:tc>
              </a:tr>
              <a:tr h="243027">
                <a:tc>
                  <a:txBody>
                    <a:bodyPr/>
                    <a:lstStyle/>
                    <a:p>
                      <a:r>
                        <a:rPr lang="en-GB" sz="1100" b="1" dirty="0" smtClean="0">
                          <a:solidFill>
                            <a:schemeClr val="bg1"/>
                          </a:solidFill>
                        </a:rPr>
                        <a:t>Somerset</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22.1</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£741.4</a:t>
                      </a:r>
                    </a:p>
                  </a:txBody>
                  <a:tcPr marL="9525" marR="9525" marT="9525" marB="0" anchor="ctr">
                    <a:solidFill>
                      <a:schemeClr val="accent6">
                        <a:lumMod val="20000"/>
                        <a:lumOff val="80000"/>
                      </a:schemeClr>
                    </a:solidFill>
                  </a:tcPr>
                </a:tc>
              </a:tr>
              <a:tr h="243027">
                <a:tc>
                  <a:txBody>
                    <a:bodyPr/>
                    <a:lstStyle/>
                    <a:p>
                      <a:r>
                        <a:rPr lang="en-GB" sz="1100" b="1" dirty="0" smtClean="0">
                          <a:solidFill>
                            <a:schemeClr val="bg1"/>
                          </a:solidFill>
                        </a:rPr>
                        <a:t>Wiltshire</a:t>
                      </a:r>
                      <a:endParaRPr lang="en-GB" sz="1100" b="1" dirty="0">
                        <a:solidFill>
                          <a:schemeClr val="bg1"/>
                        </a:solidFill>
                      </a:endParaRPr>
                    </a:p>
                  </a:txBody>
                  <a:tcPr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17.7</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£641.9</a:t>
                      </a: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256329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Day visits by location</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extLst/>
          </p:nvPr>
        </p:nvGraphicFramePr>
        <p:xfrm>
          <a:off x="70519" y="2708920"/>
          <a:ext cx="4537200" cy="2592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nvPr>
        </p:nvGraphicFramePr>
        <p:xfrm>
          <a:off x="4607719" y="2708920"/>
          <a:ext cx="45372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nvPr>
        </p:nvGraphicFramePr>
        <p:xfrm>
          <a:off x="1559719" y="1412776"/>
          <a:ext cx="6096000" cy="741680"/>
        </p:xfrm>
        <a:graphic>
          <a:graphicData uri="http://schemas.openxmlformats.org/drawingml/2006/table">
            <a:tbl>
              <a:tblPr firstRow="1" bandRow="1">
                <a:tableStyleId>{00A15C55-8517-42AA-B614-E9B94910E393}</a:tableStyleId>
              </a:tblPr>
              <a:tblGrid>
                <a:gridCol w="3048000"/>
                <a:gridCol w="3048000"/>
              </a:tblGrid>
              <a:tr h="370840">
                <a:tc>
                  <a:txBody>
                    <a:bodyPr/>
                    <a:lstStyle/>
                    <a:p>
                      <a:pPr algn="ctr"/>
                      <a:r>
                        <a:rPr lang="en-GB" dirty="0" smtClean="0"/>
                        <a:t>Total day visits</a:t>
                      </a:r>
                      <a:endParaRPr lang="en-GB" dirty="0"/>
                    </a:p>
                  </a:txBody>
                  <a:tcPr>
                    <a:solidFill>
                      <a:schemeClr val="accent6">
                        <a:lumMod val="75000"/>
                      </a:schemeClr>
                    </a:solidFill>
                  </a:tcPr>
                </a:tc>
                <a:tc>
                  <a:txBody>
                    <a:bodyPr/>
                    <a:lstStyle/>
                    <a:p>
                      <a:pPr algn="ctr"/>
                      <a:r>
                        <a:rPr lang="en-GB" dirty="0" smtClean="0"/>
                        <a:t>Total day visit spend</a:t>
                      </a:r>
                      <a:endParaRPr lang="en-GB" dirty="0"/>
                    </a:p>
                  </a:txBody>
                  <a:tcPr>
                    <a:solidFill>
                      <a:schemeClr val="accent6">
                        <a:lumMod val="75000"/>
                      </a:schemeClr>
                    </a:solidFill>
                  </a:tcPr>
                </a:tc>
              </a:tr>
              <a:tr h="370840">
                <a:tc>
                  <a:txBody>
                    <a:bodyPr/>
                    <a:lstStyle/>
                    <a:p>
                      <a:pPr algn="ctr"/>
                      <a:r>
                        <a:rPr lang="en-GB" dirty="0" smtClean="0"/>
                        <a:t>29,610,000</a:t>
                      </a:r>
                      <a:endParaRPr lang="en-GB" dirty="0" smtClean="0"/>
                    </a:p>
                  </a:txBody>
                  <a:tcPr>
                    <a:solidFill>
                      <a:schemeClr val="accent6">
                        <a:lumMod val="40000"/>
                        <a:lumOff val="60000"/>
                      </a:schemeClr>
                    </a:solidFill>
                  </a:tcPr>
                </a:tc>
                <a:tc>
                  <a:txBody>
                    <a:bodyPr/>
                    <a:lstStyle/>
                    <a:p>
                      <a:pPr algn="ctr"/>
                      <a:r>
                        <a:rPr lang="en-GB" dirty="0" smtClean="0"/>
                        <a:t>£1,037,300,000</a:t>
                      </a:r>
                      <a:endParaRPr lang="en-GB" dirty="0" smtClean="0"/>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279888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Estimated seasonality of day visits</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6" name="Chart 5"/>
          <p:cNvGraphicFramePr/>
          <p:nvPr>
            <p:extLst/>
          </p:nvPr>
        </p:nvGraphicFramePr>
        <p:xfrm>
          <a:off x="539205" y="908720"/>
          <a:ext cx="8136483"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nvPr>
        </p:nvGraphicFramePr>
        <p:xfrm>
          <a:off x="575382" y="3814881"/>
          <a:ext cx="8064128" cy="28748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1979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1520" y="228600"/>
            <a:ext cx="8748712"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Direct visitor expenditure by category in the </a:t>
            </a:r>
            <a:r>
              <a:rPr lang="en-GB" sz="2200" b="1" dirty="0">
                <a:solidFill>
                  <a:schemeClr val="accent6">
                    <a:lumMod val="75000"/>
                  </a:schemeClr>
                </a:solidFill>
                <a:latin typeface="Calibri" pitchFamily="34" charset="0"/>
                <a:ea typeface="+mj-ea"/>
                <a:cs typeface="Calibri" pitchFamily="34" charset="0"/>
              </a:rPr>
              <a:t>regional context</a:t>
            </a:r>
          </a:p>
        </p:txBody>
      </p:sp>
      <p:cxnSp>
        <p:nvCxnSpPr>
          <p:cNvPr id="4" name="Straight Connector 3"/>
          <p:cNvCxnSpPr/>
          <p:nvPr/>
        </p:nvCxnSpPr>
        <p:spPr>
          <a:xfrm flipV="1">
            <a:off x="-36512" y="700036"/>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Chart 1"/>
          <p:cNvGraphicFramePr/>
          <p:nvPr>
            <p:extLst/>
          </p:nvPr>
        </p:nvGraphicFramePr>
        <p:xfrm>
          <a:off x="306348" y="2420888"/>
          <a:ext cx="8352928"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nvPr>
        </p:nvGraphicFramePr>
        <p:xfrm>
          <a:off x="395288" y="908720"/>
          <a:ext cx="8136905" cy="1224137"/>
        </p:xfrm>
        <a:graphic>
          <a:graphicData uri="http://schemas.openxmlformats.org/drawingml/2006/table">
            <a:tbl>
              <a:tblPr firstRow="1" bandRow="1">
                <a:tableStyleId>{00A15C55-8517-42AA-B614-E9B94910E393}</a:tableStyleId>
              </a:tblPr>
              <a:tblGrid>
                <a:gridCol w="1008112"/>
                <a:gridCol w="1296144"/>
                <a:gridCol w="1182989"/>
                <a:gridCol w="1162415"/>
                <a:gridCol w="1162415"/>
                <a:gridCol w="1162415"/>
                <a:gridCol w="1162415"/>
              </a:tblGrid>
              <a:tr h="503475">
                <a:tc>
                  <a:txBody>
                    <a:bodyPr/>
                    <a:lstStyle/>
                    <a:p>
                      <a:r>
                        <a:rPr lang="en-GB" sz="1400" dirty="0" smtClean="0"/>
                        <a:t>Devon</a:t>
                      </a:r>
                      <a:endParaRPr lang="en-GB" sz="1400" dirty="0"/>
                    </a:p>
                  </a:txBody>
                  <a:tcPr anchor="ctr">
                    <a:solidFill>
                      <a:schemeClr val="accent6">
                        <a:lumMod val="75000"/>
                      </a:schemeClr>
                    </a:solidFill>
                  </a:tcPr>
                </a:tc>
                <a:tc>
                  <a:txBody>
                    <a:bodyPr/>
                    <a:lstStyle/>
                    <a:p>
                      <a:pPr algn="ctr"/>
                      <a:r>
                        <a:rPr lang="en-GB" sz="1200" dirty="0" smtClean="0"/>
                        <a:t>Accommodation</a:t>
                      </a:r>
                      <a:endParaRPr lang="en-GB" sz="1200" dirty="0"/>
                    </a:p>
                  </a:txBody>
                  <a:tcPr anchor="ctr">
                    <a:solidFill>
                      <a:schemeClr val="accent6">
                        <a:lumMod val="75000"/>
                      </a:schemeClr>
                    </a:solidFill>
                  </a:tcPr>
                </a:tc>
                <a:tc>
                  <a:txBody>
                    <a:bodyPr/>
                    <a:lstStyle/>
                    <a:p>
                      <a:pPr algn="ctr"/>
                      <a:r>
                        <a:rPr lang="en-GB" sz="1200" dirty="0" smtClean="0"/>
                        <a:t>Shopping</a:t>
                      </a:r>
                      <a:endParaRPr lang="en-GB" sz="1200" dirty="0"/>
                    </a:p>
                  </a:txBody>
                  <a:tcPr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Food &amp; drink</a:t>
                      </a:r>
                    </a:p>
                  </a:txBody>
                  <a:tcPr anchor="ctr">
                    <a:solidFill>
                      <a:schemeClr val="accent6">
                        <a:lumMod val="75000"/>
                      </a:schemeClr>
                    </a:solidFill>
                  </a:tcPr>
                </a:tc>
                <a:tc>
                  <a:txBody>
                    <a:bodyPr/>
                    <a:lstStyle/>
                    <a:p>
                      <a:pPr algn="ctr"/>
                      <a:r>
                        <a:rPr lang="en-GB" sz="1200" dirty="0" smtClean="0"/>
                        <a:t>Attractions/</a:t>
                      </a:r>
                    </a:p>
                    <a:p>
                      <a:pPr algn="ctr"/>
                      <a:r>
                        <a:rPr lang="en-GB" sz="1200" dirty="0" smtClean="0"/>
                        <a:t>entertainment</a:t>
                      </a:r>
                      <a:endParaRPr lang="en-GB" sz="1200" dirty="0"/>
                    </a:p>
                  </a:txBody>
                  <a:tcPr anchor="ctr">
                    <a:solidFill>
                      <a:schemeClr val="accent6">
                        <a:lumMod val="75000"/>
                      </a:schemeClr>
                    </a:solidFill>
                  </a:tcPr>
                </a:tc>
                <a:tc>
                  <a:txBody>
                    <a:bodyPr/>
                    <a:lstStyle/>
                    <a:p>
                      <a:pPr algn="ctr"/>
                      <a:r>
                        <a:rPr lang="en-GB" sz="1200" dirty="0" smtClean="0"/>
                        <a:t>Travel</a:t>
                      </a:r>
                      <a:endParaRPr lang="en-GB" sz="1200" dirty="0"/>
                    </a:p>
                  </a:txBody>
                  <a:tcPr anchor="ctr">
                    <a:solidFill>
                      <a:schemeClr val="accent6">
                        <a:lumMod val="75000"/>
                      </a:schemeClr>
                    </a:solidFill>
                  </a:tcPr>
                </a:tc>
                <a:tc>
                  <a:txBody>
                    <a:bodyPr/>
                    <a:lstStyle/>
                    <a:p>
                      <a:pPr algn="ctr"/>
                      <a:r>
                        <a:rPr lang="en-GB" sz="1200" dirty="0" smtClean="0"/>
                        <a:t>TOTAL</a:t>
                      </a:r>
                      <a:endParaRPr lang="en-GB" sz="1200" dirty="0"/>
                    </a:p>
                  </a:txBody>
                  <a:tcPr anchor="ctr">
                    <a:solidFill>
                      <a:schemeClr val="accent6">
                        <a:lumMod val="75000"/>
                      </a:schemeClr>
                    </a:solidFill>
                  </a:tcPr>
                </a:tc>
              </a:tr>
              <a:tr h="360331">
                <a:tc>
                  <a:txBody>
                    <a:bodyPr/>
                    <a:lstStyle/>
                    <a:p>
                      <a:r>
                        <a:rPr lang="en-GB" sz="1200" b="1" dirty="0" smtClean="0">
                          <a:solidFill>
                            <a:schemeClr val="bg1"/>
                          </a:solidFill>
                        </a:rPr>
                        <a:t>Spend</a:t>
                      </a:r>
                      <a:endParaRPr lang="en-GB" sz="1200" b="1" dirty="0">
                        <a:solidFill>
                          <a:schemeClr val="bg1"/>
                        </a:solidFill>
                      </a:endParaRPr>
                    </a:p>
                  </a:txBody>
                  <a:tcPr anchor="ctr">
                    <a:solidFill>
                      <a:schemeClr val="accent6">
                        <a:lumMod val="75000"/>
                      </a:schemeClr>
                    </a:solidFill>
                  </a:tcPr>
                </a:tc>
                <a:tc>
                  <a:txBody>
                    <a:bodyPr/>
                    <a:lstStyle/>
                    <a:p>
                      <a:pPr algn="ctr" fontAlgn="b"/>
                      <a:r>
                        <a:rPr lang="en-GB" sz="1200" b="0" i="0" u="none" strike="noStrike">
                          <a:solidFill>
                            <a:srgbClr val="000000"/>
                          </a:solidFill>
                          <a:effectLst/>
                          <a:latin typeface="Calibri" panose="020F0502020204030204" pitchFamily="34" charset="0"/>
                        </a:rPr>
                        <a:t>£2,162,277,000</a:t>
                      </a:r>
                    </a:p>
                  </a:txBody>
                  <a:tcPr marL="9525" marR="9525" marT="9525" marB="0" anchor="ctr">
                    <a:solidFill>
                      <a:schemeClr val="accent6">
                        <a:lumMod val="40000"/>
                        <a:lumOff val="60000"/>
                      </a:schemeClr>
                    </a:solidFill>
                  </a:tcPr>
                </a:tc>
                <a:tc>
                  <a:txBody>
                    <a:bodyPr/>
                    <a:lstStyle/>
                    <a:p>
                      <a:pPr algn="ctr" fontAlgn="b"/>
                      <a:r>
                        <a:rPr lang="en-GB" sz="1200" b="0" i="0" u="none" strike="noStrike">
                          <a:solidFill>
                            <a:srgbClr val="000000"/>
                          </a:solidFill>
                          <a:effectLst/>
                          <a:latin typeface="Calibri" panose="020F0502020204030204" pitchFamily="34" charset="0"/>
                        </a:rPr>
                        <a:t>£2,777,304,000</a:t>
                      </a:r>
                    </a:p>
                  </a:txBody>
                  <a:tcPr marL="9525" marR="9525" marT="9525" marB="0" anchor="ctr">
                    <a:solidFill>
                      <a:schemeClr val="accent6">
                        <a:lumMod val="40000"/>
                        <a:lumOff val="60000"/>
                      </a:schemeClr>
                    </a:solidFill>
                  </a:tcPr>
                </a:tc>
                <a:tc>
                  <a:txBody>
                    <a:bodyPr/>
                    <a:lstStyle/>
                    <a:p>
                      <a:pPr algn="ctr" fontAlgn="b"/>
                      <a:r>
                        <a:rPr lang="en-GB" sz="1200" b="0" i="0" u="none" strike="noStrike">
                          <a:solidFill>
                            <a:srgbClr val="000000"/>
                          </a:solidFill>
                          <a:effectLst/>
                          <a:latin typeface="Calibri" panose="020F0502020204030204" pitchFamily="34" charset="0"/>
                        </a:rPr>
                        <a:t>£3,649,651,000</a:t>
                      </a:r>
                    </a:p>
                  </a:txBody>
                  <a:tcPr marL="9525" marR="9525" marT="9525" marB="0" anchor="ctr">
                    <a:solidFill>
                      <a:schemeClr val="accent6">
                        <a:lumMod val="40000"/>
                        <a:lumOff val="60000"/>
                      </a:schemeClr>
                    </a:solidFill>
                  </a:tcPr>
                </a:tc>
                <a:tc>
                  <a:txBody>
                    <a:bodyPr/>
                    <a:lstStyle/>
                    <a:p>
                      <a:pPr algn="ctr" fontAlgn="b"/>
                      <a:r>
                        <a:rPr lang="en-GB" sz="1200" b="0" i="0" u="none" strike="noStrike">
                          <a:solidFill>
                            <a:srgbClr val="000000"/>
                          </a:solidFill>
                          <a:effectLst/>
                          <a:latin typeface="Calibri" panose="020F0502020204030204" pitchFamily="34" charset="0"/>
                        </a:rPr>
                        <a:t>£1,293,446,000</a:t>
                      </a:r>
                    </a:p>
                  </a:txBody>
                  <a:tcPr marL="9525" marR="9525" marT="9525" marB="0" anchor="ctr">
                    <a:solidFill>
                      <a:schemeClr val="accent6">
                        <a:lumMod val="40000"/>
                        <a:lumOff val="60000"/>
                      </a:schemeClr>
                    </a:solidFill>
                  </a:tcPr>
                </a:tc>
                <a:tc>
                  <a:txBody>
                    <a:bodyPr/>
                    <a:lstStyle/>
                    <a:p>
                      <a:pPr algn="ctr" fontAlgn="b"/>
                      <a:r>
                        <a:rPr lang="en-GB" sz="1200" b="0" i="0" u="none" strike="noStrike">
                          <a:solidFill>
                            <a:srgbClr val="000000"/>
                          </a:solidFill>
                          <a:effectLst/>
                          <a:latin typeface="Calibri" panose="020F0502020204030204" pitchFamily="34" charset="0"/>
                        </a:rPr>
                        <a:t>£1,696,783,000</a:t>
                      </a:r>
                    </a:p>
                  </a:txBody>
                  <a:tcPr marL="9525" marR="9525" marT="9525" marB="0" anchor="ctr">
                    <a:solidFill>
                      <a:schemeClr val="accent6">
                        <a:lumMod val="40000"/>
                        <a:lumOff val="60000"/>
                      </a:schemeClr>
                    </a:solidFill>
                  </a:tcPr>
                </a:tc>
                <a:tc>
                  <a:txBody>
                    <a:bodyPr/>
                    <a:lstStyle/>
                    <a:p>
                      <a:pPr algn="ctr" fontAlgn="b"/>
                      <a:r>
                        <a:rPr lang="en-GB" sz="1200" b="0" i="0" u="none" strike="noStrike">
                          <a:solidFill>
                            <a:srgbClr val="000000"/>
                          </a:solidFill>
                          <a:effectLst/>
                          <a:latin typeface="Calibri" panose="020F0502020204030204" pitchFamily="34" charset="0"/>
                        </a:rPr>
                        <a:t>£11,579,460,000</a:t>
                      </a:r>
                    </a:p>
                  </a:txBody>
                  <a:tcPr marL="9525" marR="9525" marT="9525" marB="0" anchor="ctr">
                    <a:solidFill>
                      <a:schemeClr val="accent6">
                        <a:lumMod val="40000"/>
                        <a:lumOff val="60000"/>
                      </a:schemeClr>
                    </a:solidFill>
                  </a:tcPr>
                </a:tc>
              </a:tr>
              <a:tr h="360331">
                <a:tc>
                  <a:txBody>
                    <a:bodyPr/>
                    <a:lstStyle/>
                    <a:p>
                      <a:r>
                        <a:rPr lang="en-GB" sz="1200" b="1" dirty="0" smtClean="0">
                          <a:solidFill>
                            <a:schemeClr val="bg1"/>
                          </a:solidFill>
                        </a:rPr>
                        <a:t>%</a:t>
                      </a:r>
                      <a:endParaRPr lang="en-GB" sz="1200" b="1" dirty="0">
                        <a:solidFill>
                          <a:schemeClr val="bg1"/>
                        </a:solidFill>
                      </a:endParaRPr>
                    </a:p>
                  </a:txBody>
                  <a:tcPr anchor="ctr">
                    <a:solidFill>
                      <a:schemeClr val="accent6">
                        <a:lumMod val="75000"/>
                      </a:schemeClr>
                    </a:solidFill>
                  </a:tcPr>
                </a:tc>
                <a:tc>
                  <a:txBody>
                    <a:bodyPr/>
                    <a:lstStyle/>
                    <a:p>
                      <a:pPr algn="ctr" fontAlgn="b"/>
                      <a:r>
                        <a:rPr lang="en-GB" sz="1200" b="0" i="0" u="none" strike="noStrike">
                          <a:solidFill>
                            <a:srgbClr val="000000"/>
                          </a:solidFill>
                          <a:effectLst/>
                          <a:latin typeface="Calibri" panose="020F0502020204030204" pitchFamily="34" charset="0"/>
                        </a:rPr>
                        <a:t>19%</a:t>
                      </a:r>
                    </a:p>
                  </a:txBody>
                  <a:tcPr marL="9525" marR="9525" marT="9525" marB="0" anchor="ctr">
                    <a:solidFill>
                      <a:schemeClr val="accent6">
                        <a:lumMod val="20000"/>
                        <a:lumOff val="80000"/>
                      </a:schemeClr>
                    </a:solidFill>
                  </a:tcPr>
                </a:tc>
                <a:tc>
                  <a:txBody>
                    <a:bodyPr/>
                    <a:lstStyle/>
                    <a:p>
                      <a:pPr algn="ctr" fontAlgn="b"/>
                      <a:r>
                        <a:rPr lang="en-GB" sz="1200" b="0" i="0" u="none" strike="noStrike">
                          <a:solidFill>
                            <a:srgbClr val="000000"/>
                          </a:solidFill>
                          <a:effectLst/>
                          <a:latin typeface="Calibri" panose="020F0502020204030204" pitchFamily="34" charset="0"/>
                        </a:rPr>
                        <a:t>24%</a:t>
                      </a:r>
                    </a:p>
                  </a:txBody>
                  <a:tcPr marL="9525" marR="9525" marT="9525" marB="0" anchor="ctr">
                    <a:solidFill>
                      <a:schemeClr val="accent6">
                        <a:lumMod val="20000"/>
                        <a:lumOff val="80000"/>
                      </a:schemeClr>
                    </a:solidFill>
                  </a:tcPr>
                </a:tc>
                <a:tc>
                  <a:txBody>
                    <a:bodyPr/>
                    <a:lstStyle/>
                    <a:p>
                      <a:pPr algn="ctr" fontAlgn="b"/>
                      <a:r>
                        <a:rPr lang="en-GB" sz="1200" b="0" i="0" u="none" strike="noStrike">
                          <a:solidFill>
                            <a:srgbClr val="000000"/>
                          </a:solidFill>
                          <a:effectLst/>
                          <a:latin typeface="Calibri" panose="020F0502020204030204" pitchFamily="34" charset="0"/>
                        </a:rPr>
                        <a:t>32%</a:t>
                      </a:r>
                    </a:p>
                  </a:txBody>
                  <a:tcPr marL="9525" marR="9525" marT="9525" marB="0" anchor="ctr">
                    <a:solidFill>
                      <a:schemeClr val="accent6">
                        <a:lumMod val="20000"/>
                        <a:lumOff val="80000"/>
                      </a:schemeClr>
                    </a:solidFill>
                  </a:tcPr>
                </a:tc>
                <a:tc>
                  <a:txBody>
                    <a:bodyPr/>
                    <a:lstStyle/>
                    <a:p>
                      <a:pPr algn="ctr" fontAlgn="b"/>
                      <a:r>
                        <a:rPr lang="en-GB" sz="1200" b="0" i="0" u="none" strike="noStrike">
                          <a:solidFill>
                            <a:srgbClr val="000000"/>
                          </a:solidFill>
                          <a:effectLst/>
                          <a:latin typeface="Calibri" panose="020F0502020204030204" pitchFamily="34" charset="0"/>
                        </a:rPr>
                        <a:t>11%</a:t>
                      </a:r>
                    </a:p>
                  </a:txBody>
                  <a:tcPr marL="9525" marR="9525" marT="9525" marB="0" anchor="ctr">
                    <a:solidFill>
                      <a:schemeClr val="accent6">
                        <a:lumMod val="20000"/>
                        <a:lumOff val="80000"/>
                      </a:schemeClr>
                    </a:solidFill>
                  </a:tcPr>
                </a:tc>
                <a:tc>
                  <a:txBody>
                    <a:bodyPr/>
                    <a:lstStyle/>
                    <a:p>
                      <a:pPr algn="ctr" fontAlgn="b"/>
                      <a:r>
                        <a:rPr lang="en-GB" sz="1200" b="0" i="0" u="none" strike="noStrike">
                          <a:solidFill>
                            <a:srgbClr val="000000"/>
                          </a:solidFill>
                          <a:effectLst/>
                          <a:latin typeface="Calibri" panose="020F0502020204030204" pitchFamily="34" charset="0"/>
                        </a:rPr>
                        <a:t>15%</a:t>
                      </a:r>
                    </a:p>
                  </a:txBody>
                  <a:tcPr marL="9525" marR="9525" marT="9525" marB="0" anchor="ctr">
                    <a:solidFill>
                      <a:schemeClr val="accent6">
                        <a:lumMod val="20000"/>
                        <a:lumOff val="80000"/>
                      </a:schemeClr>
                    </a:solidFill>
                  </a:tcPr>
                </a:tc>
                <a:tc>
                  <a:txBody>
                    <a:bodyPr/>
                    <a:lstStyle/>
                    <a:p>
                      <a:pPr algn="ctr" fontAlgn="b"/>
                      <a:r>
                        <a:rPr lang="en-GB" sz="1200" b="0" i="0" u="none" strike="noStrike" dirty="0">
                          <a:solidFill>
                            <a:srgbClr val="000000"/>
                          </a:solidFill>
                          <a:effectLst/>
                          <a:latin typeface="Calibri" panose="020F0502020204030204" pitchFamily="34" charset="0"/>
                        </a:rPr>
                        <a:t>100%</a:t>
                      </a:r>
                    </a:p>
                  </a:txBody>
                  <a:tcPr marL="9525" marR="9525" marT="9525"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530828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Direct visitor expenditure by category</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2" name="Diagram 1"/>
          <p:cNvGraphicFramePr/>
          <p:nvPr>
            <p:extLst/>
          </p:nvPr>
        </p:nvGraphicFramePr>
        <p:xfrm>
          <a:off x="273806" y="908719"/>
          <a:ext cx="8618674" cy="5642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668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Other visitor related expenditure by category</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8" name="Diagram 7"/>
          <p:cNvGraphicFramePr/>
          <p:nvPr>
            <p:extLst/>
          </p:nvPr>
        </p:nvGraphicFramePr>
        <p:xfrm>
          <a:off x="273805" y="908719"/>
          <a:ext cx="8690808" cy="36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220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Introduction</a:t>
            </a:r>
            <a:endParaRPr lang="en-GB" sz="2200" b="1" dirty="0">
              <a:solidFill>
                <a:schemeClr val="accent6">
                  <a:lumMod val="75000"/>
                </a:schemeClr>
              </a:solidFill>
              <a:latin typeface="Calibri" pitchFamily="34" charset="0"/>
              <a:ea typeface="+mj-ea"/>
              <a:cs typeface="Calibri" pitchFamily="34" charset="0"/>
            </a:endParaRPr>
          </a:p>
        </p:txBody>
      </p:sp>
      <p:cxnSp>
        <p:nvCxnSpPr>
          <p:cNvPr id="12" name="Straight Connector 11"/>
          <p:cNvCxnSpPr/>
          <p:nvPr/>
        </p:nvCxnSpPr>
        <p:spPr>
          <a:xfrm flipV="1">
            <a:off x="0" y="700088"/>
            <a:ext cx="9144000" cy="52"/>
          </a:xfrm>
          <a:prstGeom prst="line">
            <a:avLst/>
          </a:prstGeom>
          <a:ln>
            <a:solidFill>
              <a:schemeClr val="accent6">
                <a:lumMod val="75000"/>
              </a:schemeClr>
            </a:solidFill>
          </a:ln>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250825" y="1052736"/>
            <a:ext cx="8713788" cy="3962623"/>
          </a:xfrm>
          <a:prstGeom prst="rect">
            <a:avLst/>
          </a:prstGeom>
          <a:noFill/>
        </p:spPr>
        <p:txBody>
          <a:bodyPr wrap="square" rtlCol="0">
            <a:spAutoFit/>
          </a:bodyPr>
          <a:lstStyle/>
          <a:p>
            <a:pPr>
              <a:lnSpc>
                <a:spcPct val="120000"/>
              </a:lnSpc>
              <a:spcBef>
                <a:spcPts val="312"/>
              </a:spcBef>
            </a:pPr>
            <a:r>
              <a:rPr lang="en-GB" sz="1300" dirty="0"/>
              <a:t>This report examines the volume and value of tourism and the impact of </a:t>
            </a:r>
            <a:r>
              <a:rPr lang="en-GB" sz="1300" dirty="0" smtClean="0"/>
              <a:t>visitor expenditure </a:t>
            </a:r>
            <a:r>
              <a:rPr lang="en-GB" sz="1300" dirty="0"/>
              <a:t>on the local economy </a:t>
            </a:r>
            <a:r>
              <a:rPr lang="en-GB" sz="1300" dirty="0" smtClean="0"/>
              <a:t>in Torbay and Devon county in 2019.  It </a:t>
            </a:r>
            <a:r>
              <a:rPr lang="en-GB" sz="1300" dirty="0"/>
              <a:t>should be noted that not all districts within the county have taken part in this project this year and as a result the district breakdowns refer only to those participating.  Full county figures are available from page </a:t>
            </a:r>
            <a:r>
              <a:rPr lang="en-GB" sz="1300" dirty="0" smtClean="0"/>
              <a:t>17 </a:t>
            </a:r>
            <a:r>
              <a:rPr lang="en-GB" sz="1300" dirty="0"/>
              <a:t>of this report</a:t>
            </a:r>
            <a:r>
              <a:rPr lang="en-GB" sz="1300" dirty="0" smtClean="0"/>
              <a:t>.</a:t>
            </a:r>
          </a:p>
          <a:p>
            <a:pPr>
              <a:lnSpc>
                <a:spcPct val="120000"/>
              </a:lnSpc>
              <a:spcBef>
                <a:spcPts val="312"/>
              </a:spcBef>
            </a:pPr>
            <a:endParaRPr lang="en-GB" sz="1300" dirty="0"/>
          </a:p>
          <a:p>
            <a:pPr>
              <a:lnSpc>
                <a:spcPct val="120000"/>
              </a:lnSpc>
              <a:spcBef>
                <a:spcPts val="312"/>
              </a:spcBef>
            </a:pPr>
            <a:r>
              <a:rPr lang="en-GB" sz="1300" dirty="0" smtClean="0"/>
              <a:t>The </a:t>
            </a:r>
            <a:r>
              <a:rPr lang="en-GB" sz="1300" dirty="0"/>
              <a:t>figures were derived using the Cambridge Economic Impact Model </a:t>
            </a:r>
            <a:r>
              <a:rPr lang="en-GB" sz="1300" dirty="0" smtClean="0"/>
              <a:t>undertaken </a:t>
            </a:r>
            <a:r>
              <a:rPr lang="en-GB" sz="1300" dirty="0"/>
              <a:t>by </a:t>
            </a:r>
            <a:r>
              <a:rPr lang="en-GB" sz="1300" dirty="0" smtClean="0"/>
              <a:t>The South West Research Company (TSWRC).  The </a:t>
            </a:r>
            <a:r>
              <a:rPr lang="en-GB" sz="1300" dirty="0"/>
              <a:t>model utilises information from national tourism surveys and </a:t>
            </a:r>
            <a:r>
              <a:rPr lang="en-GB" sz="1300" dirty="0" smtClean="0"/>
              <a:t>regionally/locally </a:t>
            </a:r>
            <a:r>
              <a:rPr lang="en-GB" sz="1300" dirty="0"/>
              <a:t>based </a:t>
            </a:r>
            <a:r>
              <a:rPr lang="en-GB" sz="1300" dirty="0" smtClean="0"/>
              <a:t>data.  It </a:t>
            </a:r>
            <a:r>
              <a:rPr lang="en-GB" sz="1300" dirty="0"/>
              <a:t>distributes regional activity as measured in those surveys to local areas using ‘drivers’ such as the accommodation stock and occupancy which influence the distribution of tourism activity at local </a:t>
            </a:r>
            <a:r>
              <a:rPr lang="en-GB" sz="1300" dirty="0" smtClean="0"/>
              <a:t>level.</a:t>
            </a:r>
          </a:p>
          <a:p>
            <a:pPr>
              <a:lnSpc>
                <a:spcPct val="120000"/>
              </a:lnSpc>
              <a:spcBef>
                <a:spcPts val="312"/>
              </a:spcBef>
            </a:pPr>
            <a:endParaRPr lang="en-GB" sz="1300" dirty="0"/>
          </a:p>
          <a:p>
            <a:pPr>
              <a:lnSpc>
                <a:spcPct val="120000"/>
              </a:lnSpc>
              <a:spcBef>
                <a:spcPts val="312"/>
              </a:spcBef>
            </a:pPr>
            <a:r>
              <a:rPr lang="en-GB" sz="1300" dirty="0" smtClean="0"/>
              <a:t>For further information on the Cambridge Model and the terms used in this report please see Appendix 1 which accompanies this report.</a:t>
            </a:r>
          </a:p>
          <a:p>
            <a:pPr>
              <a:lnSpc>
                <a:spcPct val="120000"/>
              </a:lnSpc>
              <a:spcBef>
                <a:spcPts val="312"/>
              </a:spcBef>
            </a:pPr>
            <a:endParaRPr lang="en-GB" sz="1300" dirty="0"/>
          </a:p>
          <a:p>
            <a:pPr>
              <a:lnSpc>
                <a:spcPct val="120000"/>
              </a:lnSpc>
              <a:spcBef>
                <a:spcPts val="312"/>
              </a:spcBef>
            </a:pPr>
            <a:r>
              <a:rPr lang="en-GB" sz="1300" dirty="0" smtClean="0"/>
              <a:t>For an overview of 2019, including key facts about the economy, weather and key events please see Appendix </a:t>
            </a:r>
            <a:r>
              <a:rPr lang="en-GB" sz="1300" dirty="0"/>
              <a:t>2</a:t>
            </a:r>
            <a:r>
              <a:rPr lang="en-GB" sz="1300" dirty="0" smtClean="0"/>
              <a:t> of this report.</a:t>
            </a:r>
          </a:p>
          <a:p>
            <a:pPr>
              <a:lnSpc>
                <a:spcPct val="120000"/>
              </a:lnSpc>
              <a:spcBef>
                <a:spcPts val="312"/>
              </a:spcBef>
            </a:pPr>
            <a:r>
              <a:rPr lang="en-GB" sz="1300" b="1" dirty="0" smtClean="0">
                <a:solidFill>
                  <a:srgbClr val="006600"/>
                </a:solidFill>
                <a:latin typeface="Calibri" pitchFamily="34" charset="0"/>
                <a:ea typeface="+mj-ea"/>
                <a:cs typeface="Calibri" pitchFamily="34" charset="0"/>
              </a:rPr>
              <a:t>	</a:t>
            </a:r>
            <a:endParaRPr lang="en-GB" sz="1300" b="1" dirty="0">
              <a:solidFill>
                <a:srgbClr val="006600"/>
              </a:solidFill>
              <a:latin typeface="Calibri" pitchFamily="34" charset="0"/>
              <a:ea typeface="+mj-ea"/>
              <a:cs typeface="Calibri" pitchFamily="34" charset="0"/>
            </a:endParaRPr>
          </a:p>
        </p:txBody>
      </p:sp>
    </p:spTree>
    <p:extLst>
      <p:ext uri="{BB962C8B-B14F-4D97-AF65-F5344CB8AC3E}">
        <p14:creationId xmlns:p14="http://schemas.microsoft.com/office/powerpoint/2010/main" val="2786359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Business turnover</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5" name="Table 4"/>
          <p:cNvGraphicFramePr>
            <a:graphicFrameLocks noGrp="1"/>
          </p:cNvGraphicFramePr>
          <p:nvPr>
            <p:extLst/>
          </p:nvPr>
        </p:nvGraphicFramePr>
        <p:xfrm>
          <a:off x="369131" y="1052736"/>
          <a:ext cx="8163308" cy="2664296"/>
        </p:xfrm>
        <a:graphic>
          <a:graphicData uri="http://schemas.openxmlformats.org/drawingml/2006/table">
            <a:tbl>
              <a:tblPr firstRow="1" bandRow="1">
                <a:tableStyleId>{7DF18680-E054-41AD-8BC1-D1AEF772440D}</a:tableStyleId>
              </a:tblPr>
              <a:tblGrid>
                <a:gridCol w="2758703"/>
                <a:gridCol w="1801602"/>
                <a:gridCol w="1801602"/>
                <a:gridCol w="1801401"/>
              </a:tblGrid>
              <a:tr h="409148">
                <a:tc>
                  <a:txBody>
                    <a:bodyPr/>
                    <a:lstStyle/>
                    <a:p>
                      <a:r>
                        <a:rPr lang="en-GB" sz="1200" dirty="0" smtClean="0"/>
                        <a:t>Turnover derived from trip expenditure</a:t>
                      </a:r>
                      <a:endParaRPr lang="en-GB" sz="1200" dirty="0"/>
                    </a:p>
                  </a:txBody>
                  <a:tcPr anchor="ctr">
                    <a:solidFill>
                      <a:schemeClr val="accent6">
                        <a:lumMod val="75000"/>
                      </a:schemeClr>
                    </a:solidFill>
                  </a:tcPr>
                </a:tc>
                <a:tc>
                  <a:txBody>
                    <a:bodyPr/>
                    <a:lstStyle/>
                    <a:p>
                      <a:pPr algn="ctr"/>
                      <a:r>
                        <a:rPr lang="en-GB" sz="1200" dirty="0" smtClean="0"/>
                        <a:t>Staying visitor related</a:t>
                      </a:r>
                      <a:endParaRPr lang="en-GB" sz="1200" dirty="0"/>
                    </a:p>
                  </a:txBody>
                  <a:tcPr anchor="ctr">
                    <a:solidFill>
                      <a:schemeClr val="accent6">
                        <a:lumMod val="75000"/>
                      </a:schemeClr>
                    </a:solidFill>
                  </a:tcPr>
                </a:tc>
                <a:tc>
                  <a:txBody>
                    <a:bodyPr/>
                    <a:lstStyle/>
                    <a:p>
                      <a:pPr algn="ctr"/>
                      <a:r>
                        <a:rPr lang="en-GB" sz="1200" dirty="0" smtClean="0"/>
                        <a:t>Day visitor related</a:t>
                      </a:r>
                      <a:endParaRPr lang="en-GB" sz="1200" dirty="0"/>
                    </a:p>
                  </a:txBody>
                  <a:tcPr anchor="ctr">
                    <a:solidFill>
                      <a:schemeClr val="accent6">
                        <a:lumMod val="75000"/>
                      </a:schemeClr>
                    </a:solidFill>
                  </a:tcPr>
                </a:tc>
                <a:tc>
                  <a:txBody>
                    <a:bodyPr/>
                    <a:lstStyle/>
                    <a:p>
                      <a:pPr algn="ctr"/>
                      <a:r>
                        <a:rPr lang="en-GB" sz="1200" dirty="0" smtClean="0"/>
                        <a:t>Total</a:t>
                      </a:r>
                      <a:endParaRPr lang="en-GB" sz="1200" dirty="0"/>
                    </a:p>
                  </a:txBody>
                  <a:tcPr anchor="ctr">
                    <a:solidFill>
                      <a:schemeClr val="accent6">
                        <a:lumMod val="75000"/>
                      </a:schemeClr>
                    </a:solidFill>
                  </a:tcPr>
                </a:tc>
              </a:tr>
              <a:tr h="322164">
                <a:tc>
                  <a:txBody>
                    <a:bodyPr/>
                    <a:lstStyle/>
                    <a:p>
                      <a:pPr algn="l" fontAlgn="b"/>
                      <a:r>
                        <a:rPr lang="en-GB" sz="1100" b="1" u="none" strike="noStrike" dirty="0">
                          <a:solidFill>
                            <a:schemeClr val="bg1"/>
                          </a:solidFill>
                          <a:effectLst/>
                        </a:rPr>
                        <a:t>Accommodation</a:t>
                      </a:r>
                      <a:endParaRPr lang="en-GB" sz="1100" b="1" i="0" u="none" strike="noStrike" dirty="0">
                        <a:solidFill>
                          <a:schemeClr val="bg1"/>
                        </a:solidFill>
                        <a:effectLst/>
                        <a:latin typeface="Calibri"/>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£500,142,000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£8,718,000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£508,860,000</a:t>
                      </a:r>
                    </a:p>
                  </a:txBody>
                  <a:tcPr marL="9525" marR="9525" marT="9525" marB="0" anchor="ctr">
                    <a:solidFill>
                      <a:schemeClr val="accent6">
                        <a:lumMod val="40000"/>
                        <a:lumOff val="60000"/>
                      </a:schemeClr>
                    </a:solidFill>
                  </a:tcPr>
                </a:tc>
              </a:tr>
              <a:tr h="322164">
                <a:tc>
                  <a:txBody>
                    <a:bodyPr/>
                    <a:lstStyle/>
                    <a:p>
                      <a:pPr algn="l" fontAlgn="b"/>
                      <a:r>
                        <a:rPr lang="en-GB" sz="1100" b="1" u="none" strike="noStrike" dirty="0">
                          <a:solidFill>
                            <a:schemeClr val="bg1"/>
                          </a:solidFill>
                          <a:effectLst/>
                        </a:rPr>
                        <a:t>Retailing</a:t>
                      </a:r>
                      <a:endParaRPr lang="en-GB" sz="1100" b="1" i="0" u="none" strike="noStrike" dirty="0">
                        <a:solidFill>
                          <a:schemeClr val="bg1"/>
                        </a:solidFill>
                        <a:effectLst/>
                        <a:latin typeface="Calibri"/>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£207,894,000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£329,187,000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£537,081,000</a:t>
                      </a:r>
                    </a:p>
                  </a:txBody>
                  <a:tcPr marL="9525" marR="9525" marT="9525" marB="0" anchor="ctr">
                    <a:solidFill>
                      <a:schemeClr val="accent6">
                        <a:lumMod val="20000"/>
                        <a:lumOff val="80000"/>
                      </a:schemeClr>
                    </a:solidFill>
                  </a:tcPr>
                </a:tc>
              </a:tr>
              <a:tr h="322164">
                <a:tc>
                  <a:txBody>
                    <a:bodyPr/>
                    <a:lstStyle/>
                    <a:p>
                      <a:pPr algn="l" fontAlgn="b"/>
                      <a:r>
                        <a:rPr lang="en-GB" sz="1100" b="1" u="none" strike="noStrike" dirty="0">
                          <a:solidFill>
                            <a:schemeClr val="bg1"/>
                          </a:solidFill>
                          <a:effectLst/>
                        </a:rPr>
                        <a:t>Catering</a:t>
                      </a:r>
                      <a:endParaRPr lang="en-GB" sz="1100" b="1" i="0" u="none" strike="noStrike" dirty="0">
                        <a:solidFill>
                          <a:schemeClr val="bg1"/>
                        </a:solidFill>
                        <a:effectLst/>
                        <a:latin typeface="Calibri"/>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£298,721,000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£422,848,000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£721,569,000</a:t>
                      </a:r>
                    </a:p>
                  </a:txBody>
                  <a:tcPr marL="9525" marR="9525" marT="9525" marB="0" anchor="ctr">
                    <a:solidFill>
                      <a:schemeClr val="accent6">
                        <a:lumMod val="40000"/>
                        <a:lumOff val="60000"/>
                      </a:schemeClr>
                    </a:solidFill>
                  </a:tcPr>
                </a:tc>
              </a:tr>
              <a:tr h="322164">
                <a:tc>
                  <a:txBody>
                    <a:bodyPr/>
                    <a:lstStyle/>
                    <a:p>
                      <a:pPr algn="l" fontAlgn="b"/>
                      <a:r>
                        <a:rPr lang="en-GB" sz="1100" b="1" u="none" strike="noStrike" dirty="0">
                          <a:solidFill>
                            <a:schemeClr val="bg1"/>
                          </a:solidFill>
                          <a:effectLst/>
                        </a:rPr>
                        <a:t>Attractions/entertainment</a:t>
                      </a:r>
                      <a:endParaRPr lang="en-GB" sz="1100" b="1" i="0" u="none" strike="noStrike" dirty="0">
                        <a:solidFill>
                          <a:schemeClr val="bg1"/>
                        </a:solidFill>
                        <a:effectLst/>
                        <a:latin typeface="Calibri"/>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£156,318,000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£126,911,000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£283,229,000</a:t>
                      </a:r>
                    </a:p>
                  </a:txBody>
                  <a:tcPr marL="9525" marR="9525" marT="9525" marB="0" anchor="ctr">
                    <a:solidFill>
                      <a:schemeClr val="accent6">
                        <a:lumMod val="20000"/>
                        <a:lumOff val="80000"/>
                      </a:schemeClr>
                    </a:solidFill>
                  </a:tcPr>
                </a:tc>
              </a:tr>
              <a:tr h="322164">
                <a:tc>
                  <a:txBody>
                    <a:bodyPr/>
                    <a:lstStyle/>
                    <a:p>
                      <a:pPr algn="l" fontAlgn="b"/>
                      <a:r>
                        <a:rPr lang="en-GB" sz="1100" b="1" u="none" strike="noStrike" dirty="0">
                          <a:solidFill>
                            <a:schemeClr val="bg1"/>
                          </a:solidFill>
                          <a:effectLst/>
                        </a:rPr>
                        <a:t>Transport</a:t>
                      </a:r>
                      <a:endParaRPr lang="en-GB" sz="1100" b="1" i="0" u="none" strike="noStrike" dirty="0">
                        <a:solidFill>
                          <a:schemeClr val="bg1"/>
                        </a:solidFill>
                        <a:effectLst/>
                        <a:latin typeface="Calibri"/>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£131,349,000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£89,784,000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£221,133,000</a:t>
                      </a:r>
                    </a:p>
                  </a:txBody>
                  <a:tcPr marL="9525" marR="9525" marT="9525" marB="0" anchor="ctr">
                    <a:solidFill>
                      <a:schemeClr val="accent6">
                        <a:lumMod val="40000"/>
                        <a:lumOff val="60000"/>
                      </a:schemeClr>
                    </a:solidFill>
                  </a:tcPr>
                </a:tc>
              </a:tr>
              <a:tr h="322164">
                <a:tc>
                  <a:txBody>
                    <a:bodyPr/>
                    <a:lstStyle/>
                    <a:p>
                      <a:pPr algn="l" fontAlgn="b"/>
                      <a:r>
                        <a:rPr lang="en-GB" sz="1100" b="1" u="none" strike="noStrike" dirty="0">
                          <a:solidFill>
                            <a:schemeClr val="bg1"/>
                          </a:solidFill>
                          <a:effectLst/>
                        </a:rPr>
                        <a:t>Arising from non trip spend</a:t>
                      </a:r>
                      <a:endParaRPr lang="en-GB" sz="1100" b="1" i="0" u="none" strike="noStrike" dirty="0">
                        <a:solidFill>
                          <a:schemeClr val="bg1"/>
                        </a:solidFill>
                        <a:effectLst/>
                        <a:latin typeface="Calibri"/>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£77,978,000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£77,978,000</a:t>
                      </a:r>
                    </a:p>
                  </a:txBody>
                  <a:tcPr marL="9525" marR="9525" marT="9525" marB="0" anchor="ctr">
                    <a:solidFill>
                      <a:schemeClr val="accent6">
                        <a:lumMod val="20000"/>
                        <a:lumOff val="80000"/>
                      </a:schemeClr>
                    </a:solidFill>
                  </a:tcPr>
                </a:tc>
              </a:tr>
              <a:tr h="322164">
                <a:tc>
                  <a:txBody>
                    <a:bodyPr/>
                    <a:lstStyle/>
                    <a:p>
                      <a:pPr algn="l" fontAlgn="b"/>
                      <a:r>
                        <a:rPr lang="en-GB" sz="1100" b="1" u="none" strike="noStrike" dirty="0">
                          <a:solidFill>
                            <a:schemeClr val="bg1"/>
                          </a:solidFill>
                          <a:effectLst/>
                        </a:rPr>
                        <a:t>Total Direct</a:t>
                      </a:r>
                      <a:endParaRPr lang="en-GB" sz="1100" b="1" i="0" u="none" strike="noStrike" dirty="0">
                        <a:solidFill>
                          <a:schemeClr val="bg1"/>
                        </a:solidFill>
                        <a:effectLst/>
                        <a:latin typeface="Calibri"/>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£1,372,402,000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£977,448,000</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£2,349,850,000</a:t>
                      </a:r>
                    </a:p>
                  </a:txBody>
                  <a:tcPr marL="9525" marR="9525" marT="9525" marB="0" anchor="ctr">
                    <a:solidFill>
                      <a:schemeClr val="accent6">
                        <a:lumMod val="40000"/>
                        <a:lumOff val="60000"/>
                      </a:schemeClr>
                    </a:solidFill>
                  </a:tcPr>
                </a:tc>
              </a:tr>
            </a:tbl>
          </a:graphicData>
        </a:graphic>
      </p:graphicFrame>
      <p:graphicFrame>
        <p:nvGraphicFramePr>
          <p:cNvPr id="13" name="Table 12"/>
          <p:cNvGraphicFramePr>
            <a:graphicFrameLocks noGrp="1"/>
          </p:cNvGraphicFramePr>
          <p:nvPr>
            <p:extLst/>
          </p:nvPr>
        </p:nvGraphicFramePr>
        <p:xfrm>
          <a:off x="395537" y="4149080"/>
          <a:ext cx="8136902" cy="1656184"/>
        </p:xfrm>
        <a:graphic>
          <a:graphicData uri="http://schemas.openxmlformats.org/drawingml/2006/table">
            <a:tbl>
              <a:tblPr firstRow="1" bandRow="1">
                <a:tableStyleId>{7DF18680-E054-41AD-8BC1-D1AEF772440D}</a:tableStyleId>
              </a:tblPr>
              <a:tblGrid>
                <a:gridCol w="2749524"/>
                <a:gridCol w="1795859"/>
                <a:gridCol w="1795859"/>
                <a:gridCol w="1795660"/>
              </a:tblGrid>
              <a:tr h="616303">
                <a:tc>
                  <a:txBody>
                    <a:bodyPr/>
                    <a:lstStyle/>
                    <a:p>
                      <a:r>
                        <a:rPr lang="en-GB" sz="1200" dirty="0" smtClean="0"/>
                        <a:t>Total business turnover supported by tourism activity</a:t>
                      </a:r>
                      <a:endParaRPr lang="en-GB" sz="1200" dirty="0"/>
                    </a:p>
                  </a:txBody>
                  <a:tcPr anchor="ctr">
                    <a:solidFill>
                      <a:schemeClr val="accent6">
                        <a:lumMod val="75000"/>
                      </a:schemeClr>
                    </a:solidFill>
                  </a:tcPr>
                </a:tc>
                <a:tc>
                  <a:txBody>
                    <a:bodyPr/>
                    <a:lstStyle/>
                    <a:p>
                      <a:pPr algn="ctr"/>
                      <a:r>
                        <a:rPr lang="en-GB" sz="1200" dirty="0" smtClean="0"/>
                        <a:t>Staying visitor related</a:t>
                      </a:r>
                      <a:endParaRPr lang="en-GB" sz="1200" dirty="0"/>
                    </a:p>
                  </a:txBody>
                  <a:tcPr anchor="ctr">
                    <a:solidFill>
                      <a:schemeClr val="accent6">
                        <a:lumMod val="75000"/>
                      </a:schemeClr>
                    </a:solidFill>
                  </a:tcPr>
                </a:tc>
                <a:tc>
                  <a:txBody>
                    <a:bodyPr/>
                    <a:lstStyle/>
                    <a:p>
                      <a:pPr algn="ctr"/>
                      <a:r>
                        <a:rPr lang="en-GB" sz="1200" dirty="0" smtClean="0"/>
                        <a:t>Day visitor related</a:t>
                      </a:r>
                      <a:endParaRPr lang="en-GB" sz="1200" dirty="0"/>
                    </a:p>
                  </a:txBody>
                  <a:tcPr anchor="ctr">
                    <a:solidFill>
                      <a:schemeClr val="accent6">
                        <a:lumMod val="75000"/>
                      </a:schemeClr>
                    </a:solidFill>
                  </a:tcPr>
                </a:tc>
                <a:tc>
                  <a:txBody>
                    <a:bodyPr/>
                    <a:lstStyle/>
                    <a:p>
                      <a:pPr algn="ctr"/>
                      <a:r>
                        <a:rPr lang="en-GB" sz="1200" dirty="0" smtClean="0"/>
                        <a:t>Total</a:t>
                      </a:r>
                      <a:endParaRPr lang="en-GB" sz="1200" dirty="0"/>
                    </a:p>
                  </a:txBody>
                  <a:tcPr anchor="ctr">
                    <a:solidFill>
                      <a:schemeClr val="accent6">
                        <a:lumMod val="75000"/>
                      </a:schemeClr>
                    </a:solidFill>
                  </a:tcPr>
                </a:tc>
              </a:tr>
              <a:tr h="346627">
                <a:tc>
                  <a:txBody>
                    <a:bodyPr/>
                    <a:lstStyle/>
                    <a:p>
                      <a:pPr marL="0" algn="l" defTabSz="914400" rtl="0" eaLnBrk="1" fontAlgn="b" latinLnBrk="0" hangingPunct="1"/>
                      <a:r>
                        <a:rPr lang="en-GB" sz="1100" b="1" u="none" strike="noStrike" kern="1200" dirty="0">
                          <a:solidFill>
                            <a:schemeClr val="bg1"/>
                          </a:solidFill>
                          <a:effectLst/>
                        </a:rPr>
                        <a:t>Direct</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£1,372,402,000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£977,448,000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£2,349,850,000</a:t>
                      </a:r>
                    </a:p>
                  </a:txBody>
                  <a:tcPr marL="9525" marR="9525" marT="9525" marB="0" anchor="ctr">
                    <a:solidFill>
                      <a:schemeClr val="accent6">
                        <a:lumMod val="40000"/>
                        <a:lumOff val="60000"/>
                      </a:schemeClr>
                    </a:solidFill>
                  </a:tcPr>
                </a:tc>
              </a:tr>
              <a:tr h="346627">
                <a:tc>
                  <a:txBody>
                    <a:bodyPr/>
                    <a:lstStyle/>
                    <a:p>
                      <a:pPr marL="0" algn="l" defTabSz="914400" rtl="0" eaLnBrk="1" fontAlgn="b" latinLnBrk="0" hangingPunct="1"/>
                      <a:r>
                        <a:rPr lang="en-GB" sz="1100" b="1" u="none" strike="noStrike" kern="1200" dirty="0">
                          <a:solidFill>
                            <a:schemeClr val="bg1"/>
                          </a:solidFill>
                          <a:effectLst/>
                        </a:rPr>
                        <a:t>Supplier and income induced</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£748,814,000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£421,048,000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£1,169,862,000</a:t>
                      </a:r>
                    </a:p>
                  </a:txBody>
                  <a:tcPr marL="9525" marR="9525" marT="9525" marB="0" anchor="ctr">
                    <a:solidFill>
                      <a:schemeClr val="accent6">
                        <a:lumMod val="20000"/>
                        <a:lumOff val="80000"/>
                      </a:schemeClr>
                    </a:solidFill>
                  </a:tcPr>
                </a:tc>
              </a:tr>
              <a:tr h="346627">
                <a:tc>
                  <a:txBody>
                    <a:bodyPr/>
                    <a:lstStyle/>
                    <a:p>
                      <a:pPr marL="0" algn="l" defTabSz="914400" rtl="0" eaLnBrk="1" fontAlgn="b" latinLnBrk="0" hangingPunct="1"/>
                      <a:r>
                        <a:rPr lang="en-GB" sz="1100" b="1" u="none" strike="noStrike" kern="1200" dirty="0">
                          <a:solidFill>
                            <a:schemeClr val="bg1"/>
                          </a:solidFill>
                          <a:effectLst/>
                        </a:rPr>
                        <a:t>Total</a:t>
                      </a:r>
                      <a:endParaRPr lang="en-GB" sz="1100" b="1" i="0" u="none" strike="noStrike" kern="1200" dirty="0">
                        <a:solidFill>
                          <a:schemeClr val="bg1"/>
                        </a:solidFill>
                        <a:effectLst/>
                        <a:latin typeface="Calibri"/>
                        <a:ea typeface="+mn-ea"/>
                        <a:cs typeface="+mn-cs"/>
                      </a:endParaRP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£2,121,216,000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£1,398,496,000</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£3,519,712,000</a:t>
                      </a: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2764476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7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Tourism related employment in the </a:t>
            </a:r>
            <a:r>
              <a:rPr lang="en-GB" sz="2200" b="1" dirty="0">
                <a:solidFill>
                  <a:schemeClr val="accent6">
                    <a:lumMod val="75000"/>
                  </a:schemeClr>
                </a:solidFill>
                <a:latin typeface="Calibri" pitchFamily="34" charset="0"/>
                <a:ea typeface="+mj-ea"/>
                <a:cs typeface="Calibri" pitchFamily="34" charset="0"/>
              </a:rPr>
              <a:t>regional context</a:t>
            </a: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9" name="Chart 8"/>
          <p:cNvGraphicFramePr/>
          <p:nvPr>
            <p:extLst/>
          </p:nvPr>
        </p:nvGraphicFramePr>
        <p:xfrm>
          <a:off x="1979712" y="908720"/>
          <a:ext cx="4899729"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nvPr>
        </p:nvGraphicFramePr>
        <p:xfrm>
          <a:off x="528376" y="3999173"/>
          <a:ext cx="4064000" cy="2072640"/>
        </p:xfrm>
        <a:graphic>
          <a:graphicData uri="http://schemas.openxmlformats.org/drawingml/2006/table">
            <a:tbl>
              <a:tblPr firstRow="1" bandRow="1">
                <a:tableStyleId>{00A15C55-8517-42AA-B614-E9B94910E393}</a:tableStyleId>
              </a:tblPr>
              <a:tblGrid>
                <a:gridCol w="2032000"/>
                <a:gridCol w="2032000"/>
              </a:tblGrid>
              <a:tr h="243027">
                <a:tc>
                  <a:txBody>
                    <a:bodyPr/>
                    <a:lstStyle/>
                    <a:p>
                      <a:r>
                        <a:rPr lang="en-GB" sz="1100" dirty="0" smtClean="0"/>
                        <a:t>Area</a:t>
                      </a:r>
                      <a:endParaRPr lang="en-GB" sz="1100" dirty="0"/>
                    </a:p>
                  </a:txBody>
                  <a:tcPr anchor="ctr">
                    <a:solidFill>
                      <a:schemeClr val="accent6">
                        <a:lumMod val="75000"/>
                      </a:schemeClr>
                    </a:solidFill>
                  </a:tcPr>
                </a:tc>
                <a:tc>
                  <a:txBody>
                    <a:bodyPr/>
                    <a:lstStyle/>
                    <a:p>
                      <a:pPr algn="ctr"/>
                      <a:r>
                        <a:rPr lang="en-GB" sz="1100" dirty="0" smtClean="0"/>
                        <a:t>Number</a:t>
                      </a:r>
                      <a:r>
                        <a:rPr lang="en-GB" sz="1100" baseline="0" dirty="0" smtClean="0"/>
                        <a:t> of FTE’s</a:t>
                      </a:r>
                      <a:endParaRPr lang="en-GB" sz="1100" dirty="0"/>
                    </a:p>
                  </a:txBody>
                  <a:tcPr anchor="ctr">
                    <a:solidFill>
                      <a:schemeClr val="accent6">
                        <a:lumMod val="75000"/>
                      </a:schemeClr>
                    </a:solidFill>
                  </a:tcPr>
                </a:tc>
              </a:tr>
              <a:tr h="243027">
                <a:tc>
                  <a:txBody>
                    <a:bodyPr/>
                    <a:lstStyle/>
                    <a:p>
                      <a:r>
                        <a:rPr lang="en-GB" sz="1100" b="1" dirty="0" smtClean="0">
                          <a:solidFill>
                            <a:schemeClr val="bg1"/>
                          </a:solidFill>
                        </a:rPr>
                        <a:t>Cornwall</a:t>
                      </a:r>
                      <a:endParaRPr lang="en-GB" sz="1100" b="1" dirty="0">
                        <a:solidFill>
                          <a:schemeClr val="bg1"/>
                        </a:solidFill>
                      </a:endParaRPr>
                    </a:p>
                  </a:txBody>
                  <a:tcPr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39,511</a:t>
                      </a:r>
                    </a:p>
                  </a:txBody>
                  <a:tcPr marL="9525" marR="9525" marT="9525" marB="0" anchor="ctr">
                    <a:solidFill>
                      <a:schemeClr val="accent6">
                        <a:lumMod val="40000"/>
                        <a:lumOff val="60000"/>
                      </a:schemeClr>
                    </a:solidFill>
                  </a:tcPr>
                </a:tc>
              </a:tr>
              <a:tr h="243027">
                <a:tc>
                  <a:txBody>
                    <a:bodyPr/>
                    <a:lstStyle/>
                    <a:p>
                      <a:r>
                        <a:rPr lang="en-GB" sz="1100" b="1" dirty="0" smtClean="0">
                          <a:solidFill>
                            <a:schemeClr val="bg1"/>
                          </a:solidFill>
                        </a:rPr>
                        <a:t>Devon</a:t>
                      </a:r>
                      <a:endParaRPr lang="en-GB" sz="1100" b="1" dirty="0">
                        <a:solidFill>
                          <a:schemeClr val="bg1"/>
                        </a:solidFill>
                      </a:endParaRPr>
                    </a:p>
                  </a:txBody>
                  <a:tcPr anchor="ctr">
                    <a:solidFill>
                      <a:schemeClr val="accent6">
                        <a:lumMod val="75000"/>
                      </a:schemeClr>
                    </a:solidFill>
                  </a:tcPr>
                </a:tc>
                <a:tc>
                  <a:txBody>
                    <a:bodyPr/>
                    <a:lstStyle/>
                    <a:p>
                      <a:pPr algn="ctr" fontAlgn="b"/>
                      <a:r>
                        <a:rPr lang="en-GB" sz="1100" b="1" i="0" u="none" strike="noStrike" dirty="0">
                          <a:solidFill>
                            <a:schemeClr val="bg1"/>
                          </a:solidFill>
                          <a:effectLst/>
                          <a:latin typeface="Calibri" panose="020F0502020204030204" pitchFamily="34" charset="0"/>
                        </a:rPr>
                        <a:t>45,263</a:t>
                      </a:r>
                    </a:p>
                  </a:txBody>
                  <a:tcPr marL="9525" marR="9525" marT="9525" marB="0" anchor="ctr">
                    <a:solidFill>
                      <a:schemeClr val="accent6">
                        <a:lumMod val="75000"/>
                      </a:schemeClr>
                    </a:solidFill>
                  </a:tcPr>
                </a:tc>
              </a:tr>
              <a:tr h="243027">
                <a:tc>
                  <a:txBody>
                    <a:bodyPr/>
                    <a:lstStyle/>
                    <a:p>
                      <a:r>
                        <a:rPr lang="en-GB" sz="1100" b="1" dirty="0" smtClean="0">
                          <a:solidFill>
                            <a:schemeClr val="bg1"/>
                          </a:solidFill>
                        </a:rPr>
                        <a:t>Dorset</a:t>
                      </a:r>
                      <a:endParaRPr lang="en-GB" sz="1100" b="1" dirty="0">
                        <a:solidFill>
                          <a:schemeClr val="bg1"/>
                        </a:solidFill>
                      </a:endParaRPr>
                    </a:p>
                  </a:txBody>
                  <a:tcPr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30,770</a:t>
                      </a:r>
                    </a:p>
                  </a:txBody>
                  <a:tcPr marL="9525" marR="9525" marT="9525" marB="0" anchor="ctr">
                    <a:solidFill>
                      <a:schemeClr val="accent6">
                        <a:lumMod val="40000"/>
                        <a:lumOff val="60000"/>
                      </a:schemeClr>
                    </a:solidFill>
                  </a:tcPr>
                </a:tc>
              </a:tr>
              <a:tr h="243027">
                <a:tc>
                  <a:txBody>
                    <a:bodyPr/>
                    <a:lstStyle/>
                    <a:p>
                      <a:r>
                        <a:rPr lang="en-GB" sz="1100" b="1" dirty="0" smtClean="0">
                          <a:solidFill>
                            <a:schemeClr val="bg1"/>
                          </a:solidFill>
                        </a:rPr>
                        <a:t>Former Avon</a:t>
                      </a:r>
                      <a:endParaRPr lang="en-GB" sz="1100" b="1" dirty="0">
                        <a:solidFill>
                          <a:schemeClr val="bg1"/>
                        </a:solidFill>
                      </a:endParaRPr>
                    </a:p>
                  </a:txBody>
                  <a:tcPr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33,149</a:t>
                      </a:r>
                    </a:p>
                  </a:txBody>
                  <a:tcPr marL="9525" marR="9525" marT="9525" marB="0" anchor="ctr">
                    <a:solidFill>
                      <a:schemeClr val="accent6">
                        <a:lumMod val="20000"/>
                        <a:lumOff val="80000"/>
                      </a:schemeClr>
                    </a:solidFill>
                  </a:tcPr>
                </a:tc>
              </a:tr>
              <a:tr h="243027">
                <a:tc>
                  <a:txBody>
                    <a:bodyPr/>
                    <a:lstStyle/>
                    <a:p>
                      <a:r>
                        <a:rPr lang="en-GB" sz="1100" b="1" dirty="0" smtClean="0">
                          <a:solidFill>
                            <a:schemeClr val="bg1"/>
                          </a:solidFill>
                        </a:rPr>
                        <a:t>Gloucestershire</a:t>
                      </a:r>
                      <a:endParaRPr lang="en-GB" sz="1100" b="1" dirty="0">
                        <a:solidFill>
                          <a:schemeClr val="bg1"/>
                        </a:solidFill>
                      </a:endParaRPr>
                    </a:p>
                  </a:txBody>
                  <a:tcPr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19,849</a:t>
                      </a:r>
                    </a:p>
                  </a:txBody>
                  <a:tcPr marL="9525" marR="9525" marT="9525" marB="0" anchor="ctr">
                    <a:solidFill>
                      <a:schemeClr val="accent6">
                        <a:lumMod val="40000"/>
                        <a:lumOff val="60000"/>
                      </a:schemeClr>
                    </a:solidFill>
                  </a:tcPr>
                </a:tc>
              </a:tr>
              <a:tr h="243027">
                <a:tc>
                  <a:txBody>
                    <a:bodyPr/>
                    <a:lstStyle/>
                    <a:p>
                      <a:r>
                        <a:rPr lang="en-GB" sz="1100" b="1" dirty="0" smtClean="0">
                          <a:solidFill>
                            <a:schemeClr val="bg1"/>
                          </a:solidFill>
                        </a:rPr>
                        <a:t>Somerset</a:t>
                      </a:r>
                      <a:endParaRPr lang="en-GB" sz="1100" b="1" dirty="0">
                        <a:solidFill>
                          <a:schemeClr val="bg1"/>
                        </a:solidFill>
                      </a:endParaRPr>
                    </a:p>
                  </a:txBody>
                  <a:tcPr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22,080</a:t>
                      </a:r>
                    </a:p>
                  </a:txBody>
                  <a:tcPr marL="9525" marR="9525" marT="9525" marB="0" anchor="ctr">
                    <a:solidFill>
                      <a:schemeClr val="accent6">
                        <a:lumMod val="20000"/>
                        <a:lumOff val="80000"/>
                      </a:schemeClr>
                    </a:solidFill>
                  </a:tcPr>
                </a:tc>
              </a:tr>
              <a:tr h="243027">
                <a:tc>
                  <a:txBody>
                    <a:bodyPr/>
                    <a:lstStyle/>
                    <a:p>
                      <a:r>
                        <a:rPr lang="en-GB" sz="1100" b="1" dirty="0" smtClean="0">
                          <a:solidFill>
                            <a:schemeClr val="bg1"/>
                          </a:solidFill>
                        </a:rPr>
                        <a:t>Wiltshire</a:t>
                      </a:r>
                      <a:endParaRPr lang="en-GB" sz="1100" b="1" dirty="0">
                        <a:solidFill>
                          <a:schemeClr val="bg1"/>
                        </a:solidFill>
                      </a:endParaRPr>
                    </a:p>
                  </a:txBody>
                  <a:tcPr anchor="ctr">
                    <a:solidFill>
                      <a:schemeClr val="accent6">
                        <a:lumMod val="7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18,469</a:t>
                      </a:r>
                    </a:p>
                  </a:txBody>
                  <a:tcPr marL="9525" marR="9525" marT="9525" marB="0" anchor="ctr">
                    <a:solidFill>
                      <a:schemeClr val="accent6">
                        <a:lumMod val="40000"/>
                        <a:lumOff val="60000"/>
                      </a:schemeClr>
                    </a:solidFill>
                  </a:tcPr>
                </a:tc>
              </a:tr>
            </a:tbl>
          </a:graphicData>
        </a:graphic>
      </p:graphicFrame>
      <p:graphicFrame>
        <p:nvGraphicFramePr>
          <p:cNvPr id="12" name="Chart 11"/>
          <p:cNvGraphicFramePr/>
          <p:nvPr>
            <p:extLst/>
          </p:nvPr>
        </p:nvGraphicFramePr>
        <p:xfrm>
          <a:off x="4860032" y="3879249"/>
          <a:ext cx="4032448" cy="2373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1224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Devon – Tourism related employment</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graphicFrame>
        <p:nvGraphicFramePr>
          <p:cNvPr id="9" name="Diagram 8"/>
          <p:cNvGraphicFramePr/>
          <p:nvPr>
            <p:extLst/>
          </p:nvPr>
        </p:nvGraphicFramePr>
        <p:xfrm>
          <a:off x="428337" y="2636912"/>
          <a:ext cx="8247351"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70162" y="908720"/>
            <a:ext cx="3044680" cy="369332"/>
          </a:xfrm>
          <a:prstGeom prst="rect">
            <a:avLst/>
          </a:prstGeom>
        </p:spPr>
        <p:txBody>
          <a:bodyPr wrap="none">
            <a:spAutoFit/>
          </a:bodyPr>
          <a:lstStyle/>
          <a:p>
            <a:r>
              <a:rPr lang="en-GB" b="1" dirty="0" smtClean="0">
                <a:solidFill>
                  <a:schemeClr val="accent6">
                    <a:lumMod val="75000"/>
                  </a:schemeClr>
                </a:solidFill>
                <a:latin typeface="Calibri" pitchFamily="34" charset="0"/>
                <a:cs typeface="Calibri" pitchFamily="34" charset="0"/>
              </a:rPr>
              <a:t>Estimated actual employment</a:t>
            </a:r>
            <a:endParaRPr lang="en-GB" dirty="0">
              <a:solidFill>
                <a:schemeClr val="accent6">
                  <a:lumMod val="75000"/>
                </a:schemeClr>
              </a:solidFill>
            </a:endParaRPr>
          </a:p>
        </p:txBody>
      </p:sp>
      <p:sp>
        <p:nvSpPr>
          <p:cNvPr id="12" name="Rectangle 11"/>
          <p:cNvSpPr/>
          <p:nvPr/>
        </p:nvSpPr>
        <p:spPr>
          <a:xfrm>
            <a:off x="428338" y="2348880"/>
            <a:ext cx="4072462" cy="369332"/>
          </a:xfrm>
          <a:prstGeom prst="rect">
            <a:avLst/>
          </a:prstGeom>
        </p:spPr>
        <p:txBody>
          <a:bodyPr wrap="none">
            <a:spAutoFit/>
          </a:bodyPr>
          <a:lstStyle/>
          <a:p>
            <a:r>
              <a:rPr lang="en-GB" b="1" dirty="0" smtClean="0">
                <a:solidFill>
                  <a:schemeClr val="accent6">
                    <a:lumMod val="75000"/>
                  </a:schemeClr>
                </a:solidFill>
                <a:latin typeface="Calibri" pitchFamily="34" charset="0"/>
                <a:cs typeface="Calibri" pitchFamily="34" charset="0"/>
              </a:rPr>
              <a:t>Full time equivalent  employment (FTE’s)</a:t>
            </a:r>
            <a:endParaRPr lang="en-GB" dirty="0">
              <a:solidFill>
                <a:schemeClr val="accent6">
                  <a:lumMod val="75000"/>
                </a:schemeClr>
              </a:solidFill>
            </a:endParaRPr>
          </a:p>
        </p:txBody>
      </p:sp>
      <p:graphicFrame>
        <p:nvGraphicFramePr>
          <p:cNvPr id="5" name="Table 4"/>
          <p:cNvGraphicFramePr>
            <a:graphicFrameLocks noGrp="1"/>
          </p:cNvGraphicFramePr>
          <p:nvPr>
            <p:extLst/>
          </p:nvPr>
        </p:nvGraphicFramePr>
        <p:xfrm>
          <a:off x="431540" y="3977850"/>
          <a:ext cx="6156684" cy="2573334"/>
        </p:xfrm>
        <a:graphic>
          <a:graphicData uri="http://schemas.openxmlformats.org/drawingml/2006/table">
            <a:tbl>
              <a:tblPr firstRow="1" bandRow="1">
                <a:tableStyleId>{00A15C55-8517-42AA-B614-E9B94910E393}</a:tableStyleId>
              </a:tblPr>
              <a:tblGrid>
                <a:gridCol w="2038362"/>
                <a:gridCol w="1372774"/>
                <a:gridCol w="1372774"/>
                <a:gridCol w="1372774"/>
              </a:tblGrid>
              <a:tr h="775853">
                <a:tc>
                  <a:txBody>
                    <a:bodyPr/>
                    <a:lstStyle/>
                    <a:p>
                      <a:r>
                        <a:rPr lang="en-GB" sz="1200" dirty="0" smtClean="0"/>
                        <a:t>Direct employment in businesses in receipt of visitor expenditure (FTE’s)</a:t>
                      </a:r>
                      <a:endParaRPr lang="en-GB" sz="1200" dirty="0"/>
                    </a:p>
                  </a:txBody>
                  <a:tcPr anchor="ctr">
                    <a:solidFill>
                      <a:schemeClr val="accent6">
                        <a:lumMod val="75000"/>
                      </a:schemeClr>
                    </a:solidFill>
                  </a:tcPr>
                </a:tc>
                <a:tc>
                  <a:txBody>
                    <a:bodyPr/>
                    <a:lstStyle/>
                    <a:p>
                      <a:pPr algn="ctr"/>
                      <a:r>
                        <a:rPr lang="en-GB" sz="1200" dirty="0" smtClean="0"/>
                        <a:t>Staying visitor related</a:t>
                      </a:r>
                      <a:endParaRPr lang="en-GB" sz="1200" dirty="0"/>
                    </a:p>
                  </a:txBody>
                  <a:tcPr anchor="ctr">
                    <a:solidFill>
                      <a:schemeClr val="accent6">
                        <a:lumMod val="75000"/>
                      </a:schemeClr>
                    </a:solidFill>
                  </a:tcPr>
                </a:tc>
                <a:tc>
                  <a:txBody>
                    <a:bodyPr/>
                    <a:lstStyle/>
                    <a:p>
                      <a:pPr algn="ctr"/>
                      <a:r>
                        <a:rPr lang="en-GB" sz="1200" dirty="0" smtClean="0"/>
                        <a:t>Day visitor related</a:t>
                      </a:r>
                      <a:endParaRPr lang="en-GB" sz="1200" dirty="0"/>
                    </a:p>
                  </a:txBody>
                  <a:tcPr anchor="ctr">
                    <a:solidFill>
                      <a:schemeClr val="accent6">
                        <a:lumMod val="75000"/>
                      </a:schemeClr>
                    </a:solidFill>
                  </a:tcPr>
                </a:tc>
                <a:tc>
                  <a:txBody>
                    <a:bodyPr/>
                    <a:lstStyle/>
                    <a:p>
                      <a:pPr algn="ctr"/>
                      <a:r>
                        <a:rPr lang="en-GB" sz="1200" dirty="0" smtClean="0"/>
                        <a:t>Total</a:t>
                      </a:r>
                      <a:endParaRPr lang="en-GB" sz="1200" dirty="0"/>
                    </a:p>
                  </a:txBody>
                  <a:tcPr anchor="ctr">
                    <a:solidFill>
                      <a:schemeClr val="accent6">
                        <a:lumMod val="75000"/>
                      </a:schemeClr>
                    </a:solidFill>
                  </a:tcPr>
                </a:tc>
              </a:tr>
              <a:tr h="256783">
                <a:tc>
                  <a:txBody>
                    <a:bodyPr/>
                    <a:lstStyle/>
                    <a:p>
                      <a:pPr algn="l" fontAlgn="b"/>
                      <a:r>
                        <a:rPr lang="en-GB" sz="1100" b="1" i="0" u="none" strike="noStrike" dirty="0">
                          <a:solidFill>
                            <a:schemeClr val="bg1"/>
                          </a:solidFill>
                          <a:effectLst/>
                          <a:latin typeface="Calibri"/>
                        </a:rPr>
                        <a:t>Accommodation</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6,623</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115</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6,738</a:t>
                      </a:r>
                    </a:p>
                  </a:txBody>
                  <a:tcPr marL="9525" marR="9525" marT="9525" marB="0" anchor="ctr">
                    <a:solidFill>
                      <a:schemeClr val="accent6">
                        <a:lumMod val="40000"/>
                        <a:lumOff val="60000"/>
                      </a:schemeClr>
                    </a:solidFill>
                  </a:tcPr>
                </a:tc>
              </a:tr>
              <a:tr h="256783">
                <a:tc>
                  <a:txBody>
                    <a:bodyPr/>
                    <a:lstStyle/>
                    <a:p>
                      <a:pPr algn="l" fontAlgn="b"/>
                      <a:r>
                        <a:rPr lang="en-GB" sz="1100" b="1" i="0" u="none" strike="noStrike" dirty="0">
                          <a:solidFill>
                            <a:schemeClr val="bg1"/>
                          </a:solidFill>
                          <a:effectLst/>
                          <a:latin typeface="Calibri"/>
                        </a:rPr>
                        <a:t>Retailing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1,617</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2,560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4,177</a:t>
                      </a:r>
                    </a:p>
                  </a:txBody>
                  <a:tcPr marL="9525" marR="9525" marT="9525" marB="0" anchor="ctr">
                    <a:solidFill>
                      <a:schemeClr val="accent6">
                        <a:lumMod val="20000"/>
                        <a:lumOff val="80000"/>
                      </a:schemeClr>
                    </a:solidFill>
                  </a:tcPr>
                </a:tc>
              </a:tr>
              <a:tr h="256783">
                <a:tc>
                  <a:txBody>
                    <a:bodyPr/>
                    <a:lstStyle/>
                    <a:p>
                      <a:pPr algn="l" fontAlgn="b"/>
                      <a:r>
                        <a:rPr lang="en-GB" sz="1100" b="1" i="0" u="none" strike="noStrike" dirty="0">
                          <a:solidFill>
                            <a:schemeClr val="bg1"/>
                          </a:solidFill>
                          <a:effectLst/>
                          <a:latin typeface="Calibri"/>
                        </a:rPr>
                        <a:t>Catering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3,742</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5,298</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9,040</a:t>
                      </a:r>
                    </a:p>
                  </a:txBody>
                  <a:tcPr marL="9525" marR="9525" marT="9525" marB="0" anchor="ctr">
                    <a:solidFill>
                      <a:schemeClr val="accent6">
                        <a:lumMod val="40000"/>
                        <a:lumOff val="60000"/>
                      </a:schemeClr>
                    </a:solidFill>
                  </a:tcPr>
                </a:tc>
              </a:tr>
              <a:tr h="256783">
                <a:tc>
                  <a:txBody>
                    <a:bodyPr/>
                    <a:lstStyle/>
                    <a:p>
                      <a:pPr algn="l" fontAlgn="b"/>
                      <a:r>
                        <a:rPr lang="en-GB" sz="1100" b="1" i="0" u="none" strike="noStrike" dirty="0">
                          <a:solidFill>
                            <a:schemeClr val="bg1"/>
                          </a:solidFill>
                          <a:effectLst/>
                          <a:latin typeface="Calibri"/>
                        </a:rPr>
                        <a:t>Attractions/entertainment</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2,468</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2,004</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4,473</a:t>
                      </a:r>
                    </a:p>
                  </a:txBody>
                  <a:tcPr marL="9525" marR="9525" marT="9525" marB="0" anchor="ctr">
                    <a:solidFill>
                      <a:schemeClr val="accent6">
                        <a:lumMod val="20000"/>
                        <a:lumOff val="80000"/>
                      </a:schemeClr>
                    </a:solidFill>
                  </a:tcPr>
                </a:tc>
              </a:tr>
              <a:tr h="256783">
                <a:tc>
                  <a:txBody>
                    <a:bodyPr/>
                    <a:lstStyle/>
                    <a:p>
                      <a:pPr algn="l" fontAlgn="b"/>
                      <a:r>
                        <a:rPr lang="en-GB" sz="1100" b="1" i="0" u="none" strike="noStrike" dirty="0">
                          <a:solidFill>
                            <a:schemeClr val="bg1"/>
                          </a:solidFill>
                          <a:effectLst/>
                          <a:latin typeface="Calibri"/>
                        </a:rPr>
                        <a:t>Transport</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852</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583</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1,435</a:t>
                      </a:r>
                    </a:p>
                  </a:txBody>
                  <a:tcPr marL="9525" marR="9525" marT="9525" marB="0" anchor="ctr">
                    <a:solidFill>
                      <a:schemeClr val="accent6">
                        <a:lumMod val="40000"/>
                        <a:lumOff val="60000"/>
                      </a:schemeClr>
                    </a:solidFill>
                  </a:tcPr>
                </a:tc>
              </a:tr>
              <a:tr h="256783">
                <a:tc>
                  <a:txBody>
                    <a:bodyPr/>
                    <a:lstStyle/>
                    <a:p>
                      <a:pPr algn="l" fontAlgn="b"/>
                      <a:r>
                        <a:rPr lang="en-GB" sz="1100" b="1" i="0" u="none" strike="noStrike" dirty="0">
                          <a:solidFill>
                            <a:schemeClr val="bg1"/>
                          </a:solidFill>
                          <a:effectLst/>
                          <a:latin typeface="Calibri"/>
                        </a:rPr>
                        <a:t>Arising from non trip spend</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1,212</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1,212</a:t>
                      </a:r>
                    </a:p>
                  </a:txBody>
                  <a:tcPr marL="9525" marR="9525" marT="9525" marB="0" anchor="ctr">
                    <a:solidFill>
                      <a:schemeClr val="accent6">
                        <a:lumMod val="20000"/>
                        <a:lumOff val="80000"/>
                      </a:schemeClr>
                    </a:solidFill>
                  </a:tcPr>
                </a:tc>
              </a:tr>
              <a:tr h="256783">
                <a:tc>
                  <a:txBody>
                    <a:bodyPr/>
                    <a:lstStyle/>
                    <a:p>
                      <a:pPr algn="l" fontAlgn="b"/>
                      <a:r>
                        <a:rPr lang="en-GB" sz="1100" b="1" i="0" u="none" strike="noStrike" dirty="0">
                          <a:solidFill>
                            <a:schemeClr val="bg1"/>
                          </a:solidFill>
                          <a:effectLst/>
                          <a:latin typeface="Calibri"/>
                        </a:rPr>
                        <a:t>Total Direct</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16,515</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10,561</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27,076</a:t>
                      </a:r>
                    </a:p>
                  </a:txBody>
                  <a:tcPr marL="9525" marR="9525" marT="9525" marB="0" anchor="ctr">
                    <a:solidFill>
                      <a:schemeClr val="accent6">
                        <a:lumMod val="40000"/>
                        <a:lumOff val="60000"/>
                      </a:schemeClr>
                    </a:solidFill>
                  </a:tcPr>
                </a:tc>
              </a:tr>
            </a:tbl>
          </a:graphicData>
        </a:graphic>
      </p:graphicFrame>
      <p:graphicFrame>
        <p:nvGraphicFramePr>
          <p:cNvPr id="2" name="Diagram 1"/>
          <p:cNvGraphicFramePr/>
          <p:nvPr>
            <p:extLst/>
          </p:nvPr>
        </p:nvGraphicFramePr>
        <p:xfrm>
          <a:off x="428337" y="1124744"/>
          <a:ext cx="8247351"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976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36577" y="188640"/>
            <a:ext cx="6552728" cy="1231106"/>
          </a:xfrm>
          <a:prstGeom prst="rect">
            <a:avLst/>
          </a:prstGeom>
          <a:noFill/>
        </p:spPr>
        <p:txBody>
          <a:bodyPr wrap="square" rtlCol="0">
            <a:spAutoFit/>
          </a:bodyPr>
          <a:lstStyle/>
          <a:p>
            <a:pPr algn="ctr"/>
            <a:r>
              <a:rPr lang="en-GB" sz="3000" b="1" dirty="0" smtClean="0">
                <a:solidFill>
                  <a:schemeClr val="accent6">
                    <a:lumMod val="75000"/>
                  </a:schemeClr>
                </a:solidFill>
              </a:rPr>
              <a:t>Value of Tourism 2019</a:t>
            </a:r>
          </a:p>
          <a:p>
            <a:pPr algn="ctr"/>
            <a:endParaRPr lang="en-GB" sz="1400" b="1" dirty="0" smtClean="0">
              <a:solidFill>
                <a:schemeClr val="accent6">
                  <a:lumMod val="75000"/>
                </a:schemeClr>
              </a:solidFill>
            </a:endParaRPr>
          </a:p>
          <a:p>
            <a:pPr algn="ctr"/>
            <a:r>
              <a:rPr lang="en-GB" sz="3000" b="1" dirty="0" smtClean="0">
                <a:solidFill>
                  <a:schemeClr val="accent6">
                    <a:lumMod val="75000"/>
                  </a:schemeClr>
                </a:solidFill>
              </a:rPr>
              <a:t>Torbay</a:t>
            </a:r>
            <a:endParaRPr lang="en-GB" sz="3200" b="1" dirty="0" smtClean="0">
              <a:solidFill>
                <a:schemeClr val="accent6">
                  <a:lumMod val="75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044328138"/>
              </p:ext>
            </p:extLst>
          </p:nvPr>
        </p:nvGraphicFramePr>
        <p:xfrm>
          <a:off x="1979712" y="1419746"/>
          <a:ext cx="5066458" cy="4752527"/>
        </p:xfrm>
        <a:graphic>
          <a:graphicData uri="http://schemas.openxmlformats.org/drawingml/2006/table">
            <a:tbl>
              <a:tblPr firstRow="1" bandRow="1">
                <a:tableStyleId>{00A15C55-8517-42AA-B614-E9B94910E393}</a:tableStyleId>
              </a:tblPr>
              <a:tblGrid>
                <a:gridCol w="2474170"/>
                <a:gridCol w="2592288"/>
              </a:tblGrid>
              <a:tr h="454838">
                <a:tc gridSpan="2">
                  <a:txBody>
                    <a:bodyPr/>
                    <a:lstStyle/>
                    <a:p>
                      <a:pPr algn="ctr"/>
                      <a:r>
                        <a:rPr lang="en-GB" sz="1600" dirty="0" smtClean="0"/>
                        <a:t>Key</a:t>
                      </a:r>
                      <a:r>
                        <a:rPr lang="en-GB" sz="1600" baseline="0" dirty="0" smtClean="0"/>
                        <a:t> Facts</a:t>
                      </a:r>
                      <a:endParaRPr lang="en-GB" sz="1600" dirty="0"/>
                    </a:p>
                  </a:txBody>
                  <a:tcPr anchor="ctr">
                    <a:solidFill>
                      <a:schemeClr val="accent6">
                        <a:lumMod val="75000"/>
                      </a:schemeClr>
                    </a:solidFill>
                  </a:tcPr>
                </a:tc>
                <a:tc hMerge="1">
                  <a:txBody>
                    <a:bodyPr/>
                    <a:lstStyle/>
                    <a:p>
                      <a:pPr algn="ctr"/>
                      <a:endParaRPr lang="en-GB" sz="1100" dirty="0"/>
                    </a:p>
                  </a:txBody>
                  <a:tcPr anchor="ctr"/>
                </a:tc>
              </a:tr>
              <a:tr h="390699">
                <a:tc>
                  <a:txBody>
                    <a:bodyPr/>
                    <a:lstStyle/>
                    <a:p>
                      <a:pPr algn="r" fontAlgn="b"/>
                      <a:r>
                        <a:rPr lang="en-GB" sz="1300" b="1" i="0" u="none" strike="noStrike">
                          <a:solidFill>
                            <a:srgbClr val="000000"/>
                          </a:solidFill>
                          <a:effectLst/>
                          <a:latin typeface="Calibri" panose="020F0502020204030204" pitchFamily="34" charset="0"/>
                        </a:rPr>
                        <a:t>1,110,100</a:t>
                      </a:r>
                    </a:p>
                  </a:txBody>
                  <a:tcPr marL="9525" marR="72000" marT="9525" marB="0" anchor="ctr">
                    <a:solidFill>
                      <a:schemeClr val="accent6">
                        <a:lumMod val="40000"/>
                        <a:lumOff val="60000"/>
                      </a:schemeClr>
                    </a:solidFill>
                  </a:tcPr>
                </a:tc>
                <a:tc>
                  <a:txBody>
                    <a:bodyPr/>
                    <a:lstStyle/>
                    <a:p>
                      <a:pPr lvl="0" algn="l" fontAlgn="b"/>
                      <a:r>
                        <a:rPr lang="en-GB" sz="1300" b="1" i="0" u="none" strike="noStrike" dirty="0" smtClean="0">
                          <a:solidFill>
                            <a:srgbClr val="000000"/>
                          </a:solidFill>
                          <a:effectLst/>
                          <a:latin typeface="Calibri"/>
                        </a:rPr>
                        <a:t>Staying visitor trips</a:t>
                      </a:r>
                      <a:endParaRPr lang="en-GB" sz="1300" b="1" i="0" u="none" strike="noStrike" dirty="0">
                        <a:solidFill>
                          <a:srgbClr val="000000"/>
                        </a:solidFill>
                        <a:effectLst/>
                        <a:latin typeface="Calibri"/>
                      </a:endParaRPr>
                    </a:p>
                  </a:txBody>
                  <a:tcPr marL="72000" marR="9525" marT="9525" marB="0" anchor="ctr">
                    <a:solidFill>
                      <a:schemeClr val="accent6">
                        <a:lumMod val="40000"/>
                        <a:lumOff val="6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4,320,300</a:t>
                      </a:r>
                    </a:p>
                  </a:txBody>
                  <a:tcPr marL="9525" marR="72000" marT="9525" marB="0" anchor="ctr">
                    <a:solidFill>
                      <a:schemeClr val="accent6">
                        <a:lumMod val="20000"/>
                        <a:lumOff val="80000"/>
                      </a:schemeClr>
                    </a:solidFill>
                  </a:tcPr>
                </a:tc>
                <a:tc>
                  <a:txBody>
                    <a:bodyPr/>
                    <a:lstStyle/>
                    <a:p>
                      <a:pPr lvl="0" algn="l" fontAlgn="b"/>
                      <a:r>
                        <a:rPr lang="en-GB" sz="1300" b="1" i="0" u="none" strike="noStrike" dirty="0" smtClean="0">
                          <a:solidFill>
                            <a:srgbClr val="000000"/>
                          </a:solidFill>
                          <a:effectLst/>
                          <a:latin typeface="Calibri"/>
                        </a:rPr>
                        <a:t>Staying visitor nights</a:t>
                      </a:r>
                    </a:p>
                  </a:txBody>
                  <a:tcPr marL="72000" marR="9525" marT="9525" marB="0" anchor="ctr">
                    <a:solidFill>
                      <a:schemeClr val="accent6">
                        <a:lumMod val="20000"/>
                        <a:lumOff val="8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£298,695,000</a:t>
                      </a:r>
                    </a:p>
                  </a:txBody>
                  <a:tcPr marL="9525" marR="72000" marT="9525" marB="0" anchor="ctr">
                    <a:solidFill>
                      <a:schemeClr val="accent6">
                        <a:lumMod val="40000"/>
                        <a:lumOff val="60000"/>
                      </a:schemeClr>
                    </a:solidFill>
                  </a:tcPr>
                </a:tc>
                <a:tc>
                  <a:txBody>
                    <a:bodyPr/>
                    <a:lstStyle/>
                    <a:p>
                      <a:pPr lvl="0" algn="l" fontAlgn="b"/>
                      <a:r>
                        <a:rPr lang="en-GB" sz="1300" b="1" i="0" u="none" strike="noStrike" dirty="0" smtClean="0">
                          <a:solidFill>
                            <a:srgbClr val="000000"/>
                          </a:solidFill>
                          <a:effectLst/>
                          <a:latin typeface="Calibri"/>
                        </a:rPr>
                        <a:t>Staying  visitor</a:t>
                      </a:r>
                      <a:r>
                        <a:rPr lang="en-GB" sz="1300" b="1" i="0" u="none" strike="noStrike" baseline="0" dirty="0" smtClean="0">
                          <a:solidFill>
                            <a:srgbClr val="000000"/>
                          </a:solidFill>
                          <a:effectLst/>
                          <a:latin typeface="Calibri"/>
                        </a:rPr>
                        <a:t> </a:t>
                      </a:r>
                      <a:r>
                        <a:rPr lang="en-GB" sz="1300" b="1" i="0" u="none" strike="noStrike" dirty="0" smtClean="0">
                          <a:solidFill>
                            <a:srgbClr val="000000"/>
                          </a:solidFill>
                          <a:effectLst/>
                          <a:latin typeface="Calibri"/>
                        </a:rPr>
                        <a:t>spend</a:t>
                      </a:r>
                      <a:endParaRPr lang="en-GB" sz="1300" b="1" i="0" u="none" strike="noStrike" dirty="0">
                        <a:solidFill>
                          <a:srgbClr val="000000"/>
                        </a:solidFill>
                        <a:effectLst/>
                        <a:latin typeface="Calibri"/>
                      </a:endParaRPr>
                    </a:p>
                  </a:txBody>
                  <a:tcPr marL="72000" marR="9525" marT="9525" marB="0" anchor="ctr">
                    <a:solidFill>
                      <a:schemeClr val="accent6">
                        <a:lumMod val="40000"/>
                        <a:lumOff val="6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3,434,000</a:t>
                      </a:r>
                    </a:p>
                  </a:txBody>
                  <a:tcPr marL="9525" marR="72000" marT="9525" marB="0" anchor="ctr">
                    <a:solidFill>
                      <a:schemeClr val="accent6">
                        <a:lumMod val="20000"/>
                        <a:lumOff val="80000"/>
                      </a:schemeClr>
                    </a:solidFill>
                  </a:tcPr>
                </a:tc>
                <a:tc>
                  <a:txBody>
                    <a:bodyPr/>
                    <a:lstStyle/>
                    <a:p>
                      <a:pPr lvl="0" algn="l" fontAlgn="b"/>
                      <a:r>
                        <a:rPr lang="en-GB" sz="1300" b="1" i="0" u="none" strike="noStrike" dirty="0" smtClean="0">
                          <a:solidFill>
                            <a:srgbClr val="000000"/>
                          </a:solidFill>
                          <a:effectLst/>
                          <a:latin typeface="Calibri"/>
                        </a:rPr>
                        <a:t>Day visits</a:t>
                      </a:r>
                      <a:endParaRPr lang="en-GB" sz="1300" b="1" i="0" u="none" strike="noStrike" dirty="0">
                        <a:solidFill>
                          <a:srgbClr val="000000"/>
                        </a:solidFill>
                        <a:effectLst/>
                        <a:latin typeface="Calibri"/>
                      </a:endParaRPr>
                    </a:p>
                  </a:txBody>
                  <a:tcPr marL="72000" marR="9525" marT="9525" marB="0" anchor="ctr">
                    <a:solidFill>
                      <a:schemeClr val="accent6">
                        <a:lumMod val="20000"/>
                        <a:lumOff val="8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£124,122,000</a:t>
                      </a:r>
                    </a:p>
                  </a:txBody>
                  <a:tcPr marL="9525" marR="72000" marT="9525" marB="0" anchor="ctr">
                    <a:solidFill>
                      <a:schemeClr val="accent6">
                        <a:lumMod val="40000"/>
                        <a:lumOff val="60000"/>
                      </a:schemeClr>
                    </a:solidFill>
                  </a:tcPr>
                </a:tc>
                <a:tc>
                  <a:txBody>
                    <a:bodyPr/>
                    <a:lstStyle/>
                    <a:p>
                      <a:pPr lvl="0" algn="l" fontAlgn="b"/>
                      <a:r>
                        <a:rPr lang="en-GB" sz="1300" b="1" i="0" u="none" strike="noStrike" dirty="0" smtClean="0">
                          <a:solidFill>
                            <a:srgbClr val="000000"/>
                          </a:solidFill>
                          <a:effectLst/>
                          <a:latin typeface="Calibri"/>
                        </a:rPr>
                        <a:t>Day visitor spend</a:t>
                      </a:r>
                      <a:endParaRPr lang="en-GB" sz="1300" b="1" i="0" u="none" strike="noStrike" dirty="0">
                        <a:solidFill>
                          <a:srgbClr val="000000"/>
                        </a:solidFill>
                        <a:effectLst/>
                        <a:latin typeface="Calibri"/>
                      </a:endParaRPr>
                    </a:p>
                  </a:txBody>
                  <a:tcPr marL="72000" marR="9525" marT="9525" marB="0" anchor="ctr">
                    <a:solidFill>
                      <a:schemeClr val="accent6">
                        <a:lumMod val="40000"/>
                        <a:lumOff val="6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£422,817,000</a:t>
                      </a:r>
                    </a:p>
                  </a:txBody>
                  <a:tcPr marL="9525" marR="72000" marT="9525" marB="0" anchor="ctr">
                    <a:solidFill>
                      <a:schemeClr val="accent6">
                        <a:lumMod val="20000"/>
                        <a:lumOff val="80000"/>
                      </a:schemeClr>
                    </a:solidFill>
                  </a:tcPr>
                </a:tc>
                <a:tc>
                  <a:txBody>
                    <a:bodyPr/>
                    <a:lstStyle/>
                    <a:p>
                      <a:pPr lvl="0" algn="l" fontAlgn="b"/>
                      <a:r>
                        <a:rPr lang="en-GB" sz="1300" b="1" i="0" u="none" strike="noStrike" dirty="0" smtClean="0">
                          <a:solidFill>
                            <a:srgbClr val="000000"/>
                          </a:solidFill>
                          <a:effectLst/>
                          <a:latin typeface="Calibri"/>
                        </a:rPr>
                        <a:t>Direct visitor spend</a:t>
                      </a:r>
                      <a:endParaRPr lang="en-GB" sz="1300" b="1" i="0" u="none" strike="noStrike" dirty="0">
                        <a:solidFill>
                          <a:srgbClr val="000000"/>
                        </a:solidFill>
                        <a:effectLst/>
                        <a:latin typeface="Calibri"/>
                      </a:endParaRPr>
                    </a:p>
                  </a:txBody>
                  <a:tcPr marL="72000" marR="9525" marT="9525" marB="0" anchor="ctr">
                    <a:solidFill>
                      <a:schemeClr val="accent6">
                        <a:lumMod val="20000"/>
                        <a:lumOff val="8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£10,181,000</a:t>
                      </a:r>
                    </a:p>
                  </a:txBody>
                  <a:tcPr marL="9525" marR="72000" marT="9525" marB="0" anchor="ctr">
                    <a:solidFill>
                      <a:schemeClr val="accent6">
                        <a:lumMod val="40000"/>
                        <a:lumOff val="60000"/>
                      </a:schemeClr>
                    </a:solidFill>
                  </a:tcPr>
                </a:tc>
                <a:tc>
                  <a:txBody>
                    <a:bodyPr/>
                    <a:lstStyle/>
                    <a:p>
                      <a:pPr lvl="0" algn="l" fontAlgn="b"/>
                      <a:r>
                        <a:rPr lang="en-GB" sz="1300" b="1" i="0" u="none" strike="noStrike" dirty="0" smtClean="0">
                          <a:solidFill>
                            <a:srgbClr val="000000"/>
                          </a:solidFill>
                          <a:effectLst/>
                          <a:latin typeface="Calibri"/>
                        </a:rPr>
                        <a:t>Other related</a:t>
                      </a:r>
                      <a:r>
                        <a:rPr lang="en-GB" sz="1300" b="1" i="0" u="none" strike="noStrike" baseline="0" dirty="0" smtClean="0">
                          <a:solidFill>
                            <a:srgbClr val="000000"/>
                          </a:solidFill>
                          <a:effectLst/>
                          <a:latin typeface="Calibri"/>
                        </a:rPr>
                        <a:t> spend</a:t>
                      </a:r>
                      <a:endParaRPr lang="en-GB" sz="1300" b="1" i="0" u="none" strike="noStrike" dirty="0">
                        <a:solidFill>
                          <a:srgbClr val="000000"/>
                        </a:solidFill>
                        <a:effectLst/>
                        <a:latin typeface="Calibri"/>
                      </a:endParaRPr>
                    </a:p>
                  </a:txBody>
                  <a:tcPr marL="72000" marR="9525" marT="9525" marB="0" anchor="ctr">
                    <a:solidFill>
                      <a:schemeClr val="accent6">
                        <a:lumMod val="40000"/>
                        <a:lumOff val="6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£432,998,000</a:t>
                      </a:r>
                    </a:p>
                  </a:txBody>
                  <a:tcPr marL="9525" marR="72000" marT="9525" marB="0" anchor="ctr">
                    <a:solidFill>
                      <a:schemeClr val="accent6">
                        <a:lumMod val="20000"/>
                        <a:lumOff val="80000"/>
                      </a:schemeClr>
                    </a:solidFill>
                  </a:tcPr>
                </a:tc>
                <a:tc>
                  <a:txBody>
                    <a:bodyPr/>
                    <a:lstStyle/>
                    <a:p>
                      <a:pPr lvl="0" algn="l" fontAlgn="b"/>
                      <a:r>
                        <a:rPr lang="en-GB" sz="1300" b="1" i="0" u="none" strike="noStrike" dirty="0" smtClean="0">
                          <a:solidFill>
                            <a:srgbClr val="000000"/>
                          </a:solidFill>
                          <a:effectLst/>
                          <a:latin typeface="Calibri"/>
                        </a:rPr>
                        <a:t>TOTAL</a:t>
                      </a:r>
                      <a:r>
                        <a:rPr lang="en-GB" sz="1300" b="1" i="0" u="none" strike="noStrike" baseline="0" dirty="0" smtClean="0">
                          <a:solidFill>
                            <a:srgbClr val="000000"/>
                          </a:solidFill>
                          <a:effectLst/>
                          <a:latin typeface="Calibri"/>
                        </a:rPr>
                        <a:t> VISITOR RELATED SPEND</a:t>
                      </a:r>
                      <a:endParaRPr lang="en-GB" sz="1300" b="1" i="0" u="none" strike="noStrike" dirty="0">
                        <a:solidFill>
                          <a:srgbClr val="000000"/>
                        </a:solidFill>
                        <a:effectLst/>
                        <a:latin typeface="Calibri"/>
                      </a:endParaRPr>
                    </a:p>
                  </a:txBody>
                  <a:tcPr marL="72000" marR="9525" marT="9525" marB="0" anchor="ctr">
                    <a:solidFill>
                      <a:schemeClr val="accent6">
                        <a:lumMod val="20000"/>
                        <a:lumOff val="8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10,123</a:t>
                      </a:r>
                    </a:p>
                  </a:txBody>
                  <a:tcPr marL="9525" marR="72000" marT="9525" marB="0" anchor="ctr">
                    <a:solidFill>
                      <a:schemeClr val="accent6">
                        <a:lumMod val="40000"/>
                        <a:lumOff val="60000"/>
                      </a:schemeClr>
                    </a:solidFill>
                  </a:tcPr>
                </a:tc>
                <a:tc>
                  <a:txBody>
                    <a:bodyPr/>
                    <a:lstStyle/>
                    <a:p>
                      <a:pPr lvl="0" algn="l" fontAlgn="b"/>
                      <a:r>
                        <a:rPr lang="en-GB" sz="1300" b="1" i="0" u="none" strike="noStrike" dirty="0" smtClean="0">
                          <a:solidFill>
                            <a:srgbClr val="000000"/>
                          </a:solidFill>
                          <a:effectLst/>
                          <a:latin typeface="Calibri"/>
                        </a:rPr>
                        <a:t>Estimated</a:t>
                      </a:r>
                      <a:r>
                        <a:rPr lang="en-GB" sz="1300" b="1" i="0" u="none" strike="noStrike" baseline="0" dirty="0" smtClean="0">
                          <a:solidFill>
                            <a:srgbClr val="000000"/>
                          </a:solidFill>
                          <a:effectLst/>
                          <a:latin typeface="Calibri"/>
                        </a:rPr>
                        <a:t> actual employment</a:t>
                      </a:r>
                      <a:endParaRPr lang="en-GB" sz="1300" b="1" i="0" u="none" strike="noStrike" dirty="0">
                        <a:solidFill>
                          <a:srgbClr val="000000"/>
                        </a:solidFill>
                        <a:effectLst/>
                        <a:latin typeface="Calibri"/>
                      </a:endParaRPr>
                    </a:p>
                  </a:txBody>
                  <a:tcPr marL="72000" marR="9525" marT="9525" marB="0" anchor="ctr">
                    <a:solidFill>
                      <a:schemeClr val="accent6">
                        <a:lumMod val="40000"/>
                        <a:lumOff val="60000"/>
                      </a:schemeClr>
                    </a:solidFill>
                  </a:tcPr>
                </a:tc>
              </a:tr>
              <a:tr h="390699">
                <a:tc>
                  <a:txBody>
                    <a:bodyPr/>
                    <a:lstStyle/>
                    <a:p>
                      <a:pPr algn="r" fontAlgn="b"/>
                      <a:r>
                        <a:rPr lang="en-GB" sz="1300" b="1" i="0" u="none" strike="noStrike">
                          <a:solidFill>
                            <a:srgbClr val="000000"/>
                          </a:solidFill>
                          <a:effectLst/>
                          <a:latin typeface="Calibri" panose="020F0502020204030204" pitchFamily="34" charset="0"/>
                        </a:rPr>
                        <a:t>7,458</a:t>
                      </a:r>
                    </a:p>
                  </a:txBody>
                  <a:tcPr marL="9525" marR="72000" marT="9525" marB="0" anchor="ctr">
                    <a:solidFill>
                      <a:schemeClr val="accent6">
                        <a:lumMod val="20000"/>
                        <a:lumOff val="80000"/>
                      </a:schemeClr>
                    </a:solidFill>
                  </a:tcPr>
                </a:tc>
                <a:tc>
                  <a:txBody>
                    <a:bodyPr/>
                    <a:lstStyle/>
                    <a:p>
                      <a:pPr lvl="0" algn="l" fontAlgn="b"/>
                      <a:r>
                        <a:rPr lang="en-GB" sz="1300" b="1" i="0" u="none" strike="noStrike" dirty="0" smtClean="0">
                          <a:solidFill>
                            <a:srgbClr val="000000"/>
                          </a:solidFill>
                          <a:effectLst/>
                          <a:latin typeface="Calibri"/>
                        </a:rPr>
                        <a:t>FTE</a:t>
                      </a:r>
                      <a:r>
                        <a:rPr lang="en-GB" sz="1300" b="1" i="0" u="none" strike="noStrike" baseline="0" dirty="0" smtClean="0">
                          <a:solidFill>
                            <a:srgbClr val="000000"/>
                          </a:solidFill>
                          <a:effectLst/>
                          <a:latin typeface="Calibri"/>
                        </a:rPr>
                        <a:t> employment</a:t>
                      </a:r>
                      <a:endParaRPr lang="en-GB" sz="1300" b="1" i="0" u="none" strike="noStrike" dirty="0">
                        <a:solidFill>
                          <a:srgbClr val="000000"/>
                        </a:solidFill>
                        <a:effectLst/>
                        <a:latin typeface="Calibri"/>
                      </a:endParaRPr>
                    </a:p>
                  </a:txBody>
                  <a:tcPr marL="72000" marR="9525" marT="9525" marB="0" anchor="ctr">
                    <a:solidFill>
                      <a:schemeClr val="accent6">
                        <a:lumMod val="20000"/>
                        <a:lumOff val="80000"/>
                      </a:schemeClr>
                    </a:solidFill>
                  </a:tcPr>
                </a:tc>
              </a:tr>
              <a:tr h="390699">
                <a:tc>
                  <a:txBody>
                    <a:bodyPr/>
                    <a:lstStyle/>
                    <a:p>
                      <a:pPr algn="r" fontAlgn="b"/>
                      <a:r>
                        <a:rPr lang="en-GB" sz="1300" b="1" i="0" u="none" strike="noStrike" dirty="0">
                          <a:solidFill>
                            <a:srgbClr val="000000"/>
                          </a:solidFill>
                          <a:effectLst/>
                          <a:latin typeface="Calibri" panose="020F0502020204030204" pitchFamily="34" charset="0"/>
                        </a:rPr>
                        <a:t>17%</a:t>
                      </a:r>
                    </a:p>
                  </a:txBody>
                  <a:tcPr marL="9525" marR="72000" marT="9525" marB="0" anchor="ctr">
                    <a:solidFill>
                      <a:schemeClr val="accent6">
                        <a:lumMod val="40000"/>
                        <a:lumOff val="60000"/>
                      </a:schemeClr>
                    </a:solidFill>
                  </a:tcPr>
                </a:tc>
                <a:tc>
                  <a:txBody>
                    <a:bodyPr/>
                    <a:lstStyle/>
                    <a:p>
                      <a:pPr lvl="0" algn="l" fontAlgn="b"/>
                      <a:r>
                        <a:rPr lang="en-GB" sz="1300" b="1" i="0" u="none" strike="noStrike" dirty="0" smtClean="0">
                          <a:solidFill>
                            <a:srgbClr val="000000"/>
                          </a:solidFill>
                          <a:effectLst/>
                          <a:latin typeface="Calibri"/>
                        </a:rPr>
                        <a:t>Proportion of all employment</a:t>
                      </a:r>
                      <a:endParaRPr lang="en-GB" sz="1300" b="1" i="0" u="none" strike="noStrike" dirty="0">
                        <a:solidFill>
                          <a:srgbClr val="000000"/>
                        </a:solidFill>
                        <a:effectLst/>
                        <a:latin typeface="Calibri"/>
                      </a:endParaRPr>
                    </a:p>
                  </a:txBody>
                  <a:tcPr marL="72000"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2276860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a:t>
            </a:r>
            <a:r>
              <a:rPr lang="en-GB" sz="2200" b="1" dirty="0">
                <a:solidFill>
                  <a:schemeClr val="accent6">
                    <a:lumMod val="75000"/>
                  </a:schemeClr>
                </a:solidFill>
                <a:latin typeface="Calibri" pitchFamily="34" charset="0"/>
                <a:ea typeface="+mj-ea"/>
                <a:cs typeface="Calibri" pitchFamily="34" charset="0"/>
              </a:rPr>
              <a:t>Staying visits</a:t>
            </a:r>
          </a:p>
        </p:txBody>
      </p:sp>
      <p:cxnSp>
        <p:nvCxnSpPr>
          <p:cNvPr id="4" name="Straight Connector 3"/>
          <p:cNvCxnSpPr/>
          <p:nvPr/>
        </p:nvCxnSpPr>
        <p:spPr>
          <a:xfrm flipV="1">
            <a:off x="0" y="700088"/>
            <a:ext cx="9144000" cy="52"/>
          </a:xfrm>
          <a:prstGeom prst="line">
            <a:avLst/>
          </a:prstGeom>
          <a:ln>
            <a:solidFill>
              <a:schemeClr val="accent6"/>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sp>
        <p:nvSpPr>
          <p:cNvPr id="11" name="TextBox 10"/>
          <p:cNvSpPr txBox="1"/>
          <p:nvPr/>
        </p:nvSpPr>
        <p:spPr>
          <a:xfrm>
            <a:off x="250825" y="866572"/>
            <a:ext cx="8713785" cy="89255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a:t>Information on </a:t>
            </a:r>
            <a:r>
              <a:rPr lang="en-GB" sz="1300" dirty="0" smtClean="0"/>
              <a:t>staying visits is derived from the </a:t>
            </a:r>
            <a:r>
              <a:rPr lang="en-GB" sz="1300" dirty="0"/>
              <a:t>G</a:t>
            </a:r>
            <a:r>
              <a:rPr lang="en-GB" sz="1300" dirty="0" smtClean="0"/>
              <a:t>reat Britain Tourism Survey (GBTS) for domestic visitors and from the International Passenger Survey (IPS) for Overseas visitors.  Data at a county level is derived from the national surveys for trips, nights and spend but adjusted to account for local data and modelled below this level.  </a:t>
            </a:r>
          </a:p>
          <a:p>
            <a:endParaRPr lang="en-GB" sz="1300" dirty="0"/>
          </a:p>
        </p:txBody>
      </p:sp>
    </p:spTree>
    <p:extLst>
      <p:ext uri="{BB962C8B-B14F-4D97-AF65-F5344CB8AC3E}">
        <p14:creationId xmlns:p14="http://schemas.microsoft.com/office/powerpoint/2010/main" val="157214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a:t>
            </a:r>
            <a:r>
              <a:rPr lang="en-GB" sz="2200" b="1" dirty="0" smtClean="0">
                <a:solidFill>
                  <a:schemeClr val="accent6">
                    <a:lumMod val="75000"/>
                  </a:schemeClr>
                </a:solidFill>
                <a:latin typeface="Calibri" pitchFamily="34" charset="0"/>
                <a:ea typeface="+mj-ea"/>
                <a:cs typeface="Calibri" pitchFamily="34" charset="0"/>
              </a:rPr>
              <a:t>- </a:t>
            </a:r>
            <a:r>
              <a:rPr lang="en-GB" sz="2200" b="1" dirty="0" smtClean="0">
                <a:solidFill>
                  <a:schemeClr val="accent6">
                    <a:lumMod val="75000"/>
                  </a:schemeClr>
                </a:solidFill>
                <a:latin typeface="Calibri" pitchFamily="34" charset="0"/>
                <a:ea typeface="+mj-ea"/>
                <a:cs typeface="Calibri" pitchFamily="34" charset="0"/>
              </a:rPr>
              <a:t>Staying visits in the county </a:t>
            </a:r>
            <a:r>
              <a:rPr lang="en-GB" sz="2200" b="1" dirty="0" smtClean="0">
                <a:solidFill>
                  <a:schemeClr val="accent6">
                    <a:lumMod val="75000"/>
                  </a:schemeClr>
                </a:solidFill>
                <a:latin typeface="Calibri" pitchFamily="34" charset="0"/>
                <a:ea typeface="+mj-ea"/>
                <a:cs typeface="Calibri" pitchFamily="34" charset="0"/>
              </a:rPr>
              <a:t>context</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584318643"/>
              </p:ext>
            </p:extLst>
          </p:nvPr>
        </p:nvGraphicFramePr>
        <p:xfrm>
          <a:off x="359125" y="3429000"/>
          <a:ext cx="8497188" cy="3024534"/>
        </p:xfrm>
        <a:graphic>
          <a:graphicData uri="http://schemas.openxmlformats.org/drawingml/2006/table">
            <a:tbl>
              <a:tblPr firstRow="1" bandRow="1">
                <a:tableStyleId>{00A15C55-8517-42AA-B614-E9B94910E393}</a:tableStyleId>
              </a:tblPr>
              <a:tblGrid>
                <a:gridCol w="1788882"/>
                <a:gridCol w="1118051"/>
                <a:gridCol w="1118051"/>
                <a:gridCol w="1118051"/>
                <a:gridCol w="1118051"/>
                <a:gridCol w="1118051"/>
                <a:gridCol w="1118051"/>
              </a:tblGrid>
              <a:tr h="433974">
                <a:tc>
                  <a:txBody>
                    <a:bodyPr/>
                    <a:lstStyle/>
                    <a:p>
                      <a:r>
                        <a:rPr lang="en-GB" sz="1100" dirty="0" smtClean="0"/>
                        <a:t>Area</a:t>
                      </a:r>
                      <a:endParaRPr lang="en-GB" sz="1100" dirty="0"/>
                    </a:p>
                  </a:txBody>
                  <a:tcPr anchor="ctr">
                    <a:solidFill>
                      <a:schemeClr val="accent6">
                        <a:lumMod val="75000"/>
                      </a:schemeClr>
                    </a:solidFill>
                  </a:tcPr>
                </a:tc>
                <a:tc>
                  <a:txBody>
                    <a:bodyPr/>
                    <a:lstStyle/>
                    <a:p>
                      <a:pPr algn="ctr"/>
                      <a:r>
                        <a:rPr lang="en-GB" sz="1050" dirty="0" smtClean="0"/>
                        <a:t>Domestic trips (000’s)</a:t>
                      </a:r>
                      <a:endParaRPr lang="en-GB" sz="1050" dirty="0"/>
                    </a:p>
                  </a:txBody>
                  <a:tcPr anchor="ctr">
                    <a:solidFill>
                      <a:schemeClr val="accent6">
                        <a:lumMod val="75000"/>
                      </a:schemeClr>
                    </a:solidFill>
                  </a:tcPr>
                </a:tc>
                <a:tc>
                  <a:txBody>
                    <a:bodyPr/>
                    <a:lstStyle/>
                    <a:p>
                      <a:pPr algn="ctr"/>
                      <a:r>
                        <a:rPr lang="en-GB" sz="1050" dirty="0" smtClean="0"/>
                        <a:t>Overseas trips (000’s)</a:t>
                      </a:r>
                    </a:p>
                  </a:txBody>
                  <a:tcPr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t>Domestic nights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smtClean="0"/>
                        <a:t>(000’s) </a:t>
                      </a:r>
                    </a:p>
                  </a:txBody>
                  <a:tcPr anchor="ctr">
                    <a:solidFill>
                      <a:schemeClr val="accent6">
                        <a:lumMod val="75000"/>
                      </a:schemeClr>
                    </a:solidFill>
                  </a:tcPr>
                </a:tc>
                <a:tc>
                  <a:txBody>
                    <a:bodyPr/>
                    <a:lstStyle/>
                    <a:p>
                      <a:pPr algn="ctr"/>
                      <a:r>
                        <a:rPr lang="en-GB" sz="1050" dirty="0" smtClean="0"/>
                        <a:t>Overseas nights</a:t>
                      </a:r>
                    </a:p>
                    <a:p>
                      <a:pPr algn="ctr"/>
                      <a:r>
                        <a:rPr lang="en-GB" sz="1050" dirty="0" smtClean="0"/>
                        <a:t>(000’s)</a:t>
                      </a:r>
                    </a:p>
                  </a:txBody>
                  <a:tcPr anchor="ctr">
                    <a:solidFill>
                      <a:schemeClr val="accent6">
                        <a:lumMod val="75000"/>
                      </a:schemeClr>
                    </a:solidFill>
                  </a:tcPr>
                </a:tc>
                <a:tc>
                  <a:txBody>
                    <a:bodyPr/>
                    <a:lstStyle/>
                    <a:p>
                      <a:pPr algn="ctr"/>
                      <a:r>
                        <a:rPr lang="en-GB" sz="1050" dirty="0" smtClean="0"/>
                        <a:t>Domestic spend</a:t>
                      </a:r>
                    </a:p>
                    <a:p>
                      <a:pPr algn="ctr"/>
                      <a:r>
                        <a:rPr lang="en-GB" sz="1050" dirty="0" smtClean="0"/>
                        <a:t>(millions)</a:t>
                      </a:r>
                      <a:endParaRPr lang="en-GB" sz="1050" dirty="0"/>
                    </a:p>
                  </a:txBody>
                  <a:tcPr anchor="ctr">
                    <a:solidFill>
                      <a:schemeClr val="accent6">
                        <a:lumMod val="75000"/>
                      </a:schemeClr>
                    </a:solidFill>
                  </a:tcPr>
                </a:tc>
                <a:tc>
                  <a:txBody>
                    <a:bodyPr/>
                    <a:lstStyle/>
                    <a:p>
                      <a:pPr algn="ctr"/>
                      <a:r>
                        <a:rPr lang="en-GB" sz="1050" dirty="0" smtClean="0"/>
                        <a:t>Overseas spend</a:t>
                      </a:r>
                    </a:p>
                    <a:p>
                      <a:pPr algn="ctr"/>
                      <a:r>
                        <a:rPr lang="en-GB" sz="1050" dirty="0" smtClean="0"/>
                        <a:t>(millions)</a:t>
                      </a:r>
                    </a:p>
                  </a:txBody>
                  <a:tcPr anchor="ctr">
                    <a:solidFill>
                      <a:schemeClr val="accent6">
                        <a:lumMod val="75000"/>
                      </a:schemeClr>
                    </a:solidFill>
                  </a:tcPr>
                </a:tc>
              </a:tr>
              <a:tr h="287840">
                <a:tc>
                  <a:txBody>
                    <a:bodyPr/>
                    <a:lstStyle/>
                    <a:p>
                      <a:pPr algn="l" rtl="0" fontAlgn="ctr"/>
                      <a:r>
                        <a:rPr lang="en-GB" sz="1100" b="1" i="0" u="none" strike="noStrike" dirty="0" smtClean="0">
                          <a:solidFill>
                            <a:schemeClr val="bg1"/>
                          </a:solidFill>
                          <a:effectLst/>
                          <a:latin typeface="Calibri"/>
                        </a:rPr>
                        <a:t>Exeter</a:t>
                      </a: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442</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58</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1,442</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579</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£92</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£37</a:t>
                      </a:r>
                    </a:p>
                  </a:txBody>
                  <a:tcPr marL="9525" marR="9525" marT="9525" marB="0" anchor="ctr">
                    <a:solidFill>
                      <a:schemeClr val="accent6">
                        <a:lumMod val="20000"/>
                        <a:lumOff val="80000"/>
                      </a:schemeClr>
                    </a:solidFill>
                  </a:tcPr>
                </a:tc>
              </a:tr>
              <a:tr h="287840">
                <a:tc>
                  <a:txBody>
                    <a:bodyPr/>
                    <a:lstStyle/>
                    <a:p>
                      <a:pPr algn="l" rtl="0" fontAlgn="ctr"/>
                      <a:r>
                        <a:rPr lang="en-GB" sz="1100" b="1" i="0" u="none" strike="noStrike" dirty="0" smtClean="0">
                          <a:solidFill>
                            <a:schemeClr val="bg1"/>
                          </a:solidFill>
                          <a:effectLst/>
                          <a:latin typeface="Calibri"/>
                        </a:rPr>
                        <a:t>Mid-Devon</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196</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19</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706</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132</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£37</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£6</a:t>
                      </a:r>
                    </a:p>
                  </a:txBody>
                  <a:tcPr marL="9525" marR="9525" marT="9525" marB="0" anchor="ctr">
                    <a:solidFill>
                      <a:schemeClr val="accent6">
                        <a:lumMod val="40000"/>
                        <a:lumOff val="60000"/>
                      </a:schemeClr>
                    </a:solidFill>
                  </a:tcPr>
                </a:tc>
              </a:tr>
              <a:tr h="287840">
                <a:tc>
                  <a:txBody>
                    <a:bodyPr/>
                    <a:lstStyle/>
                    <a:p>
                      <a:pPr algn="l" rtl="0" fontAlgn="ctr"/>
                      <a:r>
                        <a:rPr lang="en-GB" sz="1100" b="1" i="0" u="none" strike="noStrike" dirty="0" smtClean="0">
                          <a:solidFill>
                            <a:schemeClr val="bg1"/>
                          </a:solidFill>
                          <a:effectLst/>
                          <a:latin typeface="Calibri"/>
                        </a:rPr>
                        <a:t>North</a:t>
                      </a:r>
                      <a:r>
                        <a:rPr lang="en-GB" sz="1100" b="1" i="0" u="none" strike="noStrike" baseline="0" dirty="0" smtClean="0">
                          <a:solidFill>
                            <a:schemeClr val="bg1"/>
                          </a:solidFill>
                          <a:effectLst/>
                          <a:latin typeface="Calibri"/>
                        </a:rPr>
                        <a:t> Devon</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961</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58</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4,248</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349</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£234</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£21</a:t>
                      </a:r>
                    </a:p>
                  </a:txBody>
                  <a:tcPr marL="9525" marR="9525" marT="9525" marB="0" anchor="ctr">
                    <a:solidFill>
                      <a:schemeClr val="accent6">
                        <a:lumMod val="20000"/>
                        <a:lumOff val="80000"/>
                      </a:schemeClr>
                    </a:solidFill>
                  </a:tcPr>
                </a:tc>
              </a:tr>
              <a:tr h="287840">
                <a:tc>
                  <a:txBody>
                    <a:bodyPr/>
                    <a:lstStyle/>
                    <a:p>
                      <a:pPr algn="l" rtl="0" fontAlgn="ctr"/>
                      <a:r>
                        <a:rPr lang="en-GB" sz="1100" b="1" i="0" u="none" strike="noStrike" dirty="0" smtClean="0">
                          <a:solidFill>
                            <a:schemeClr val="bg1"/>
                          </a:solidFill>
                          <a:effectLst/>
                          <a:latin typeface="Calibri"/>
                        </a:rPr>
                        <a:t>Plymouth</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658</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78</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2,139</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650</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£121</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£37</a:t>
                      </a:r>
                    </a:p>
                  </a:txBody>
                  <a:tcPr marL="9525" marR="9525" marT="9525" marB="0" anchor="ctr">
                    <a:solidFill>
                      <a:schemeClr val="accent6">
                        <a:lumMod val="40000"/>
                        <a:lumOff val="60000"/>
                      </a:schemeClr>
                    </a:solidFill>
                  </a:tcPr>
                </a:tc>
              </a:tr>
              <a:tr h="287840">
                <a:tc>
                  <a:txBody>
                    <a:bodyPr/>
                    <a:lstStyle/>
                    <a:p>
                      <a:pPr algn="l" rtl="0" fontAlgn="ctr"/>
                      <a:r>
                        <a:rPr lang="en-GB" sz="1100" b="1" i="0" u="none" strike="noStrike" dirty="0" smtClean="0">
                          <a:solidFill>
                            <a:schemeClr val="bg1"/>
                          </a:solidFill>
                          <a:effectLst/>
                          <a:latin typeface="Calibri"/>
                        </a:rPr>
                        <a:t>South</a:t>
                      </a:r>
                      <a:r>
                        <a:rPr lang="en-GB" sz="1100" b="1" i="0" u="none" strike="noStrike" baseline="0" dirty="0" smtClean="0">
                          <a:solidFill>
                            <a:schemeClr val="bg1"/>
                          </a:solidFill>
                          <a:effectLst/>
                          <a:latin typeface="Calibri"/>
                        </a:rPr>
                        <a:t> Hams</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480</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34</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2,130</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251</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£115</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£14</a:t>
                      </a:r>
                    </a:p>
                  </a:txBody>
                  <a:tcPr marL="9525" marR="9525" marT="9525" marB="0" anchor="ctr">
                    <a:solidFill>
                      <a:schemeClr val="accent6">
                        <a:lumMod val="20000"/>
                        <a:lumOff val="80000"/>
                      </a:schemeClr>
                    </a:solidFill>
                  </a:tcPr>
                </a:tc>
              </a:tr>
              <a:tr h="287840">
                <a:tc>
                  <a:txBody>
                    <a:bodyPr/>
                    <a:lstStyle/>
                    <a:p>
                      <a:pPr algn="l" rtl="0" fontAlgn="ctr"/>
                      <a:r>
                        <a:rPr lang="en-GB" sz="1100" b="1" i="0" u="none" strike="noStrike" dirty="0" smtClean="0">
                          <a:solidFill>
                            <a:schemeClr val="bg1"/>
                          </a:solidFill>
                          <a:effectLst/>
                          <a:latin typeface="Calibri"/>
                        </a:rPr>
                        <a:t>Teignbridge</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554</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37</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2,312</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248</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£113</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chemeClr val="tx1"/>
                          </a:solidFill>
                          <a:effectLst/>
                          <a:latin typeface="Calibri" panose="020F0502020204030204" pitchFamily="34" charset="0"/>
                        </a:rPr>
                        <a:t>£12</a:t>
                      </a:r>
                    </a:p>
                  </a:txBody>
                  <a:tcPr marL="9525" marR="9525" marT="9525" marB="0" anchor="ctr">
                    <a:solidFill>
                      <a:schemeClr val="accent6">
                        <a:lumMod val="40000"/>
                        <a:lumOff val="60000"/>
                      </a:schemeClr>
                    </a:solidFill>
                  </a:tcPr>
                </a:tc>
              </a:tr>
              <a:tr h="287840">
                <a:tc>
                  <a:txBody>
                    <a:bodyPr/>
                    <a:lstStyle/>
                    <a:p>
                      <a:pPr algn="l" rtl="0" fontAlgn="ctr"/>
                      <a:r>
                        <a:rPr lang="en-GB" sz="1100" b="1" i="0" u="none" strike="noStrike" dirty="0" smtClean="0">
                          <a:solidFill>
                            <a:schemeClr val="bg1"/>
                          </a:solidFill>
                          <a:effectLst/>
                          <a:latin typeface="Calibri"/>
                        </a:rPr>
                        <a:t>Torbay</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1,020</a:t>
                      </a:r>
                    </a:p>
                  </a:txBody>
                  <a:tcPr marL="9525" marR="9525" marT="9525" marB="0" anchor="ctr">
                    <a:solidFill>
                      <a:schemeClr val="accent6">
                        <a:lumMod val="75000"/>
                      </a:schemeClr>
                    </a:solidFill>
                  </a:tcPr>
                </a:tc>
                <a:tc>
                  <a:txBody>
                    <a:bodyPr/>
                    <a:lstStyle/>
                    <a:p>
                      <a:pPr algn="ctr" rtl="0" fontAlgn="ctr"/>
                      <a:r>
                        <a:rPr lang="en-GB" sz="1100" b="1" i="0" u="none" strike="noStrike">
                          <a:solidFill>
                            <a:schemeClr val="bg1"/>
                          </a:solidFill>
                          <a:effectLst/>
                          <a:latin typeface="Calibri" panose="020F0502020204030204" pitchFamily="34" charset="0"/>
                        </a:rPr>
                        <a:t>90</a:t>
                      </a:r>
                    </a:p>
                  </a:txBody>
                  <a:tcPr marL="9525" marR="9525" marT="9525" marB="0" anchor="ctr">
                    <a:solidFill>
                      <a:schemeClr val="accent6">
                        <a:lumMod val="75000"/>
                      </a:schemeClr>
                    </a:solidFill>
                  </a:tcPr>
                </a:tc>
                <a:tc>
                  <a:txBody>
                    <a:bodyPr/>
                    <a:lstStyle/>
                    <a:p>
                      <a:pPr algn="ctr" rtl="0" fontAlgn="ctr"/>
                      <a:r>
                        <a:rPr lang="en-GB" sz="1100" b="1" i="0" u="none" strike="noStrike">
                          <a:solidFill>
                            <a:schemeClr val="bg1"/>
                          </a:solidFill>
                          <a:effectLst/>
                          <a:latin typeface="Calibri" panose="020F0502020204030204" pitchFamily="34" charset="0"/>
                        </a:rPr>
                        <a:t>3,784</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536</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£263</a:t>
                      </a:r>
                    </a:p>
                  </a:txBody>
                  <a:tcPr marL="9525" marR="9525" marT="9525" marB="0" anchor="ctr">
                    <a:solidFill>
                      <a:schemeClr val="accent6">
                        <a:lumMod val="75000"/>
                      </a:schemeClr>
                    </a:solidFill>
                  </a:tcPr>
                </a:tc>
                <a:tc>
                  <a:txBody>
                    <a:bodyPr/>
                    <a:lstStyle/>
                    <a:p>
                      <a:pPr algn="ctr" rtl="0" fontAlgn="ctr"/>
                      <a:r>
                        <a:rPr lang="en-GB" sz="1100" b="1" i="0" u="none" strike="noStrike" dirty="0">
                          <a:solidFill>
                            <a:schemeClr val="bg1"/>
                          </a:solidFill>
                          <a:effectLst/>
                          <a:latin typeface="Calibri" panose="020F0502020204030204" pitchFamily="34" charset="0"/>
                        </a:rPr>
                        <a:t>£36</a:t>
                      </a:r>
                    </a:p>
                  </a:txBody>
                  <a:tcPr marL="9525" marR="9525" marT="9525" marB="0" anchor="ctr">
                    <a:solidFill>
                      <a:schemeClr val="accent6">
                        <a:lumMod val="75000"/>
                      </a:schemeClr>
                    </a:solidFill>
                  </a:tcPr>
                </a:tc>
              </a:tr>
              <a:tr h="287840">
                <a:tc>
                  <a:txBody>
                    <a:bodyPr/>
                    <a:lstStyle/>
                    <a:p>
                      <a:pPr algn="l" rtl="0" fontAlgn="ctr"/>
                      <a:r>
                        <a:rPr lang="en-GB" sz="1100" b="1" i="0" u="none" strike="noStrike" dirty="0" smtClean="0">
                          <a:solidFill>
                            <a:schemeClr val="bg1"/>
                          </a:solidFill>
                          <a:effectLst/>
                          <a:latin typeface="Calibri"/>
                        </a:rPr>
                        <a:t>Torridge</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242</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19</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994</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134</a:t>
                      </a:r>
                    </a:p>
                  </a:txBody>
                  <a:tcPr marL="9525" marR="9525" marT="9525" marB="0" anchor="ctr">
                    <a:solidFill>
                      <a:schemeClr val="accent6">
                        <a:lumMod val="40000"/>
                        <a:lumOff val="6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£54</a:t>
                      </a:r>
                    </a:p>
                  </a:txBody>
                  <a:tcPr marL="9525" marR="9525" marT="9525" marB="0" anchor="ctr">
                    <a:solidFill>
                      <a:schemeClr val="accent6">
                        <a:lumMod val="40000"/>
                        <a:lumOff val="6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£7</a:t>
                      </a:r>
                    </a:p>
                  </a:txBody>
                  <a:tcPr marL="9525" marR="9525" marT="9525" marB="0" anchor="ctr">
                    <a:solidFill>
                      <a:schemeClr val="accent6">
                        <a:lumMod val="40000"/>
                        <a:lumOff val="60000"/>
                      </a:schemeClr>
                    </a:solidFill>
                  </a:tcPr>
                </a:tc>
              </a:tr>
              <a:tr h="287840">
                <a:tc>
                  <a:txBody>
                    <a:bodyPr/>
                    <a:lstStyle/>
                    <a:p>
                      <a:pPr algn="l" rtl="0" fontAlgn="ctr"/>
                      <a:r>
                        <a:rPr lang="en-GB" sz="1100" b="1" i="0" u="none" strike="noStrike" dirty="0" smtClean="0">
                          <a:solidFill>
                            <a:schemeClr val="bg1"/>
                          </a:solidFill>
                          <a:effectLst/>
                          <a:latin typeface="Calibri"/>
                        </a:rPr>
                        <a:t>West Devon</a:t>
                      </a:r>
                      <a:endParaRPr lang="en-GB" sz="1100" b="1" i="0" u="none" strike="noStrike" dirty="0">
                        <a:solidFill>
                          <a:schemeClr val="bg1"/>
                        </a:solidFill>
                        <a:effectLst/>
                        <a:latin typeface="Calibri"/>
                      </a:endParaRPr>
                    </a:p>
                  </a:txBody>
                  <a:tcPr marL="85725" marR="9525" marT="9525" marB="0" anchor="ctr">
                    <a:solidFill>
                      <a:schemeClr val="accent6">
                        <a:lumMod val="75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241</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23</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888</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146</a:t>
                      </a:r>
                    </a:p>
                  </a:txBody>
                  <a:tcPr marL="9525" marR="9525" marT="9525" marB="0" anchor="ctr">
                    <a:solidFill>
                      <a:schemeClr val="accent6">
                        <a:lumMod val="20000"/>
                        <a:lumOff val="80000"/>
                      </a:schemeClr>
                    </a:solidFill>
                  </a:tcPr>
                </a:tc>
                <a:tc>
                  <a:txBody>
                    <a:bodyPr/>
                    <a:lstStyle/>
                    <a:p>
                      <a:pPr algn="ctr" rtl="0" fontAlgn="ctr"/>
                      <a:r>
                        <a:rPr lang="en-GB" sz="1100" b="0" i="0" u="none" strike="noStrike">
                          <a:solidFill>
                            <a:srgbClr val="000000"/>
                          </a:solidFill>
                          <a:effectLst/>
                          <a:latin typeface="Calibri" panose="020F0502020204030204" pitchFamily="34" charset="0"/>
                        </a:rPr>
                        <a:t>£54</a:t>
                      </a:r>
                    </a:p>
                  </a:txBody>
                  <a:tcPr marL="9525" marR="9525" marT="9525" marB="0" anchor="ctr">
                    <a:solidFill>
                      <a:schemeClr val="accent6">
                        <a:lumMod val="20000"/>
                        <a:lumOff val="80000"/>
                      </a:schemeClr>
                    </a:solidFill>
                  </a:tcPr>
                </a:tc>
                <a:tc>
                  <a:txBody>
                    <a:bodyPr/>
                    <a:lstStyle/>
                    <a:p>
                      <a:pPr algn="ctr" rtl="0" fontAlgn="ctr"/>
                      <a:r>
                        <a:rPr lang="en-GB" sz="1100" b="0" i="0" u="none" strike="noStrike" dirty="0">
                          <a:solidFill>
                            <a:srgbClr val="000000"/>
                          </a:solidFill>
                          <a:effectLst/>
                          <a:latin typeface="Calibri" panose="020F0502020204030204" pitchFamily="34" charset="0"/>
                        </a:rPr>
                        <a:t>£9</a:t>
                      </a:r>
                    </a:p>
                  </a:txBody>
                  <a:tcPr marL="9525" marR="9525" marT="9525" marB="0" anchor="ctr">
                    <a:solidFill>
                      <a:schemeClr val="accent6">
                        <a:lumMod val="20000"/>
                        <a:lumOff val="80000"/>
                      </a:schemeClr>
                    </a:solidFill>
                  </a:tcPr>
                </a:tc>
              </a:tr>
            </a:tbl>
          </a:graphicData>
        </a:graphic>
      </p:graphicFrame>
      <p:graphicFrame>
        <p:nvGraphicFramePr>
          <p:cNvPr id="7" name="Chart 6"/>
          <p:cNvGraphicFramePr/>
          <p:nvPr>
            <p:extLst>
              <p:ext uri="{D42A27DB-BD31-4B8C-83A1-F6EECF244321}">
                <p14:modId xmlns:p14="http://schemas.microsoft.com/office/powerpoint/2010/main" val="3517832540"/>
              </p:ext>
            </p:extLst>
          </p:nvPr>
        </p:nvGraphicFramePr>
        <p:xfrm>
          <a:off x="27037" y="836712"/>
          <a:ext cx="3104804" cy="23519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1515279105"/>
              </p:ext>
            </p:extLst>
          </p:nvPr>
        </p:nvGraphicFramePr>
        <p:xfrm>
          <a:off x="3023320" y="836712"/>
          <a:ext cx="3024336" cy="2351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910768644"/>
              </p:ext>
            </p:extLst>
          </p:nvPr>
        </p:nvGraphicFramePr>
        <p:xfrm>
          <a:off x="5974953" y="836712"/>
          <a:ext cx="3169047" cy="23519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90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Staying visits by accommodation type</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382020794"/>
              </p:ext>
            </p:extLst>
          </p:nvPr>
        </p:nvGraphicFramePr>
        <p:xfrm>
          <a:off x="343742" y="980728"/>
          <a:ext cx="8456516" cy="2808312"/>
        </p:xfrm>
        <a:graphic>
          <a:graphicData uri="http://schemas.openxmlformats.org/drawingml/2006/table">
            <a:tbl>
              <a:tblPr firstRow="1" bandRow="1">
                <a:tableStyleId>{00A15C55-8517-42AA-B614-E9B94910E393}</a:tableStyleId>
              </a:tblPr>
              <a:tblGrid>
                <a:gridCol w="2114129"/>
                <a:gridCol w="2114129"/>
                <a:gridCol w="2114129"/>
                <a:gridCol w="2114129"/>
              </a:tblGrid>
              <a:tr h="276112">
                <a:tc>
                  <a:txBody>
                    <a:bodyPr/>
                    <a:lstStyle/>
                    <a:p>
                      <a:pPr algn="l"/>
                      <a:r>
                        <a:rPr lang="en-GB" sz="1100" dirty="0" smtClean="0"/>
                        <a:t>Domestic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2302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510,000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1,463,000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£149,104,000</a:t>
                      </a:r>
                    </a:p>
                  </a:txBody>
                  <a:tcPr marL="9525" marR="9525" marT="9525" marB="0" anchor="ctr">
                    <a:solidFill>
                      <a:schemeClr val="accent6">
                        <a:lumMod val="40000"/>
                        <a:lumOff val="60000"/>
                      </a:schemeClr>
                    </a:solidFill>
                  </a:tcPr>
                </a:tc>
              </a:tr>
              <a:tr h="2302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104,000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589,000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£42,748,000</a:t>
                      </a:r>
                    </a:p>
                  </a:txBody>
                  <a:tcPr marL="9525" marR="9525" marT="9525" marB="0" anchor="ctr">
                    <a:solidFill>
                      <a:schemeClr val="accent6">
                        <a:lumMod val="20000"/>
                        <a:lumOff val="80000"/>
                      </a:schemeClr>
                    </a:solidFill>
                  </a:tcPr>
                </a:tc>
              </a:tr>
              <a:tr h="2302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40,000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209,000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£7,294,000</a:t>
                      </a:r>
                    </a:p>
                  </a:txBody>
                  <a:tcPr marL="9525" marR="9525" marT="9525" marB="0" anchor="ctr">
                    <a:solidFill>
                      <a:schemeClr val="accent6">
                        <a:lumMod val="40000"/>
                        <a:lumOff val="60000"/>
                      </a:schemeClr>
                    </a:solidFill>
                  </a:tcPr>
                </a:tc>
              </a:tr>
              <a:tr h="2302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159,000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786,000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£39,631,000</a:t>
                      </a:r>
                    </a:p>
                  </a:txBody>
                  <a:tcPr marL="9525" marR="9525" marT="9525" marB="0" anchor="ctr">
                    <a:solidFill>
                      <a:schemeClr val="accent6">
                        <a:lumMod val="20000"/>
                        <a:lumOff val="80000"/>
                      </a:schemeClr>
                    </a:solidFill>
                  </a:tcPr>
                </a:tc>
              </a:tr>
              <a:tr h="2302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£169,000</a:t>
                      </a:r>
                    </a:p>
                  </a:txBody>
                  <a:tcPr marL="9525" marR="9525" marT="9525" marB="0" anchor="ctr">
                    <a:solidFill>
                      <a:schemeClr val="accent6">
                        <a:lumMod val="40000"/>
                        <a:lumOff val="60000"/>
                      </a:schemeClr>
                    </a:solidFill>
                  </a:tcPr>
                </a:tc>
              </a:tr>
              <a:tr h="2302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r>
              <a:tr h="2302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13,000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£1,931,000</a:t>
                      </a:r>
                    </a:p>
                  </a:txBody>
                  <a:tcPr marL="9525" marR="9525" marT="9525" marB="0" anchor="ctr">
                    <a:solidFill>
                      <a:schemeClr val="accent6">
                        <a:lumMod val="40000"/>
                        <a:lumOff val="60000"/>
                      </a:schemeClr>
                    </a:solidFill>
                  </a:tcPr>
                </a:tc>
              </a:tr>
              <a:tr h="2302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9,000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41,000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£2,036,000</a:t>
                      </a:r>
                    </a:p>
                  </a:txBody>
                  <a:tcPr marL="9525" marR="9525" marT="9525" marB="0" anchor="ctr">
                    <a:solidFill>
                      <a:schemeClr val="accent6">
                        <a:lumMod val="20000"/>
                        <a:lumOff val="80000"/>
                      </a:schemeClr>
                    </a:solidFill>
                  </a:tcPr>
                </a:tc>
              </a:tr>
              <a:tr h="2302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7,000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12,000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£553,000</a:t>
                      </a:r>
                    </a:p>
                  </a:txBody>
                  <a:tcPr marL="9525" marR="9525" marT="9525" marB="0" anchor="ctr">
                    <a:solidFill>
                      <a:schemeClr val="accent6">
                        <a:lumMod val="40000"/>
                        <a:lumOff val="60000"/>
                      </a:schemeClr>
                    </a:solidFill>
                  </a:tcPr>
                </a:tc>
              </a:tr>
              <a:tr h="2302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177,000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615,000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£19,525,000</a:t>
                      </a:r>
                    </a:p>
                  </a:txBody>
                  <a:tcPr marL="9525" marR="9525" marT="9525" marB="0" anchor="ctr">
                    <a:solidFill>
                      <a:schemeClr val="accent6">
                        <a:lumMod val="20000"/>
                        <a:lumOff val="80000"/>
                      </a:schemeClr>
                    </a:solidFill>
                  </a:tcPr>
                </a:tc>
              </a:tr>
              <a:tr h="2302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1,020,000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3,784,000</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£262,991,000</a:t>
                      </a:r>
                    </a:p>
                  </a:txBody>
                  <a:tcPr marL="9525" marR="9525" marT="9525" marB="0" anchor="ctr">
                    <a:solidFill>
                      <a:schemeClr val="accent6">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18564307"/>
              </p:ext>
            </p:extLst>
          </p:nvPr>
        </p:nvGraphicFramePr>
        <p:xfrm>
          <a:off x="336414" y="4005064"/>
          <a:ext cx="8456516" cy="2635080"/>
        </p:xfrm>
        <a:graphic>
          <a:graphicData uri="http://schemas.openxmlformats.org/drawingml/2006/table">
            <a:tbl>
              <a:tblPr firstRow="1" bandRow="1">
                <a:tableStyleId>{00A15C55-8517-42AA-B614-E9B94910E393}</a:tableStyleId>
              </a:tblPr>
              <a:tblGrid>
                <a:gridCol w="2114129"/>
                <a:gridCol w="2114129"/>
                <a:gridCol w="2114129"/>
                <a:gridCol w="2114129"/>
              </a:tblGrid>
              <a:tr h="216000">
                <a:tc>
                  <a:txBody>
                    <a:bodyPr/>
                    <a:lstStyle/>
                    <a:p>
                      <a:pPr algn="l"/>
                      <a:r>
                        <a:rPr lang="en-GB" sz="1100" dirty="0" smtClean="0"/>
                        <a:t>Overseas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216000">
                <a:tc>
                  <a:txBody>
                    <a:bodyPr/>
                    <a:lstStyle/>
                    <a:p>
                      <a:pPr lvl="0" algn="l" fontAlgn="b"/>
                      <a:r>
                        <a:rPr lang="en-GB" sz="1100" b="1" i="0" u="none" strike="noStrike" dirty="0">
                          <a:solidFill>
                            <a:schemeClr val="bg1"/>
                          </a:solidFill>
                          <a:effectLst/>
                          <a:latin typeface="Calibri"/>
                        </a:rPr>
                        <a:t>Serviced</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58,400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210,700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£20,215,000</a:t>
                      </a:r>
                    </a:p>
                  </a:txBody>
                  <a:tcPr marL="9525" marR="9525" marT="9525" marB="0" anchor="ctr">
                    <a:solidFill>
                      <a:schemeClr val="accent6">
                        <a:lumMod val="40000"/>
                        <a:lumOff val="60000"/>
                      </a:schemeClr>
                    </a:solidFill>
                  </a:tcPr>
                </a:tc>
              </a:tr>
              <a:tr h="216000">
                <a:tc>
                  <a:txBody>
                    <a:bodyPr/>
                    <a:lstStyle/>
                    <a:p>
                      <a:pPr lvl="0" algn="l" fontAlgn="b"/>
                      <a:r>
                        <a:rPr lang="en-GB" sz="1100" b="1" i="0" u="none" strike="noStrike" dirty="0">
                          <a:solidFill>
                            <a:schemeClr val="bg1"/>
                          </a:solidFill>
                          <a:effectLst/>
                          <a:latin typeface="Calibri"/>
                        </a:rPr>
                        <a:t>Self catering</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4,100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38,800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£2,802,000</a:t>
                      </a:r>
                    </a:p>
                  </a:txBody>
                  <a:tcPr marL="9525" marR="9525" marT="9525" marB="0" anchor="ctr">
                    <a:solidFill>
                      <a:schemeClr val="accent6">
                        <a:lumMod val="20000"/>
                        <a:lumOff val="80000"/>
                      </a:schemeClr>
                    </a:solidFill>
                  </a:tcPr>
                </a:tc>
              </a:tr>
              <a:tr h="216000">
                <a:tc>
                  <a:txBody>
                    <a:bodyPr/>
                    <a:lstStyle/>
                    <a:p>
                      <a:pPr lvl="0" algn="l" fontAlgn="b"/>
                      <a:r>
                        <a:rPr lang="en-GB" sz="1100" b="1" i="0" u="none" strike="noStrike" dirty="0">
                          <a:solidFill>
                            <a:schemeClr val="bg1"/>
                          </a:solidFill>
                          <a:effectLst/>
                          <a:latin typeface="Calibri"/>
                        </a:rPr>
                        <a:t>Touring caravans /tents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1,800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9,700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£493,000</a:t>
                      </a:r>
                    </a:p>
                  </a:txBody>
                  <a:tcPr marL="9525" marR="9525" marT="9525" marB="0" anchor="ctr">
                    <a:solidFill>
                      <a:schemeClr val="accent6">
                        <a:lumMod val="40000"/>
                        <a:lumOff val="60000"/>
                      </a:schemeClr>
                    </a:solidFill>
                  </a:tcPr>
                </a:tc>
              </a:tr>
              <a:tr h="216000">
                <a:tc>
                  <a:txBody>
                    <a:bodyPr/>
                    <a:lstStyle/>
                    <a:p>
                      <a:pPr lvl="0" algn="l" fontAlgn="b"/>
                      <a:r>
                        <a:rPr lang="en-GB" sz="1100" b="1" i="0" u="none" strike="noStrike" dirty="0">
                          <a:solidFill>
                            <a:schemeClr val="bg1"/>
                          </a:solidFill>
                          <a:effectLst/>
                          <a:latin typeface="Calibri"/>
                        </a:rPr>
                        <a:t>Static vans/holiday centres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700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4,200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£223,000</a:t>
                      </a:r>
                    </a:p>
                  </a:txBody>
                  <a:tcPr marL="9525" marR="9525" marT="9525" marB="0" anchor="ctr">
                    <a:solidFill>
                      <a:schemeClr val="accent6">
                        <a:lumMod val="20000"/>
                        <a:lumOff val="80000"/>
                      </a:schemeClr>
                    </a:solidFill>
                  </a:tcPr>
                </a:tc>
              </a:tr>
              <a:tr h="216000">
                <a:tc>
                  <a:txBody>
                    <a:bodyPr/>
                    <a:lstStyle/>
                    <a:p>
                      <a:pPr lvl="0" algn="l" fontAlgn="b"/>
                      <a:r>
                        <a:rPr lang="en-GB" sz="1100" b="1" i="0" u="none" strike="noStrike" dirty="0">
                          <a:solidFill>
                            <a:schemeClr val="bg1"/>
                          </a:solidFill>
                          <a:effectLst/>
                          <a:latin typeface="Calibri"/>
                        </a:rPr>
                        <a:t>Group/campus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5,100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£376,000</a:t>
                      </a:r>
                    </a:p>
                  </a:txBody>
                  <a:tcPr marL="9525" marR="9525" marT="9525" marB="0" anchor="ctr">
                    <a:solidFill>
                      <a:schemeClr val="accent6">
                        <a:lumMod val="40000"/>
                        <a:lumOff val="60000"/>
                      </a:schemeClr>
                    </a:solidFill>
                  </a:tcPr>
                </a:tc>
              </a:tr>
              <a:tr h="216000">
                <a:tc>
                  <a:txBody>
                    <a:bodyPr/>
                    <a:lstStyle/>
                    <a:p>
                      <a:pPr lvl="0" algn="l" fontAlgn="b"/>
                      <a:r>
                        <a:rPr lang="en-GB" sz="1100" b="1" i="0" u="none" strike="noStrike" dirty="0">
                          <a:solidFill>
                            <a:schemeClr val="bg1"/>
                          </a:solidFill>
                          <a:effectLst/>
                          <a:latin typeface="Calibri"/>
                        </a:rPr>
                        <a:t>Paying guest in private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4,600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95,500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£5,109,000</a:t>
                      </a:r>
                    </a:p>
                  </a:txBody>
                  <a:tcPr marL="9525" marR="9525" marT="9525" marB="0" anchor="ctr">
                    <a:solidFill>
                      <a:schemeClr val="accent6">
                        <a:lumMod val="20000"/>
                        <a:lumOff val="80000"/>
                      </a:schemeClr>
                    </a:solidFill>
                  </a:tcPr>
                </a:tc>
              </a:tr>
              <a:tr h="216000">
                <a:tc>
                  <a:txBody>
                    <a:bodyPr/>
                    <a:lstStyle/>
                    <a:p>
                      <a:pPr lvl="0" algn="l" fontAlgn="b"/>
                      <a:r>
                        <a:rPr lang="en-GB" sz="1100" b="1" i="0" u="none" strike="noStrike" dirty="0">
                          <a:solidFill>
                            <a:schemeClr val="bg1"/>
                          </a:solidFill>
                          <a:effectLst/>
                          <a:latin typeface="Calibri"/>
                        </a:rPr>
                        <a:t>Second homes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6,200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£377,000</a:t>
                      </a:r>
                    </a:p>
                  </a:txBody>
                  <a:tcPr marL="9525" marR="9525" marT="9525" marB="0" anchor="ctr">
                    <a:solidFill>
                      <a:schemeClr val="accent6">
                        <a:lumMod val="40000"/>
                        <a:lumOff val="60000"/>
                      </a:schemeClr>
                    </a:solidFill>
                  </a:tcPr>
                </a:tc>
              </a:tr>
              <a:tr h="216000">
                <a:tc>
                  <a:txBody>
                    <a:bodyPr/>
                    <a:lstStyle/>
                    <a:p>
                      <a:pPr lvl="0" algn="l" fontAlgn="b"/>
                      <a:r>
                        <a:rPr lang="en-GB" sz="1100" b="1" i="0" u="none" strike="noStrike" dirty="0">
                          <a:solidFill>
                            <a:schemeClr val="bg1"/>
                          </a:solidFill>
                          <a:effectLst/>
                          <a:latin typeface="Calibri"/>
                        </a:rPr>
                        <a:t>Boat moorings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20000"/>
                        <a:lumOff val="80000"/>
                      </a:schemeClr>
                    </a:solidFill>
                  </a:tcPr>
                </a:tc>
              </a:tr>
              <a:tr h="216000">
                <a:tc>
                  <a:txBody>
                    <a:bodyPr/>
                    <a:lstStyle/>
                    <a:p>
                      <a:pPr lvl="0" algn="l" fontAlgn="b"/>
                      <a:r>
                        <a:rPr lang="en-GB" sz="1100" b="1" i="0" u="none" strike="noStrike" dirty="0">
                          <a:solidFill>
                            <a:schemeClr val="bg1"/>
                          </a:solidFill>
                          <a:effectLst/>
                          <a:latin typeface="Calibri"/>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1,800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10,300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£321,000</a:t>
                      </a:r>
                    </a:p>
                  </a:txBody>
                  <a:tcPr marL="9525" marR="9525" marT="9525" marB="0" anchor="ctr">
                    <a:solidFill>
                      <a:schemeClr val="accent6">
                        <a:lumMod val="40000"/>
                        <a:lumOff val="60000"/>
                      </a:schemeClr>
                    </a:solidFill>
                  </a:tcPr>
                </a:tc>
              </a:tr>
              <a:tr h="216000">
                <a:tc>
                  <a:txBody>
                    <a:bodyPr/>
                    <a:lstStyle/>
                    <a:p>
                      <a:pPr lvl="0" algn="l" fontAlgn="b"/>
                      <a:r>
                        <a:rPr lang="en-GB" sz="1100" b="1" i="0" u="none" strike="noStrike" dirty="0">
                          <a:solidFill>
                            <a:schemeClr val="bg1"/>
                          </a:solidFill>
                          <a:effectLst/>
                          <a:latin typeface="Calibri"/>
                        </a:rPr>
                        <a:t>Staying with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17,900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155,700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£5,788,000</a:t>
                      </a:r>
                    </a:p>
                  </a:txBody>
                  <a:tcPr marL="9525" marR="9525" marT="9525" marB="0" anchor="ctr">
                    <a:solidFill>
                      <a:schemeClr val="accent6">
                        <a:lumMod val="20000"/>
                        <a:lumOff val="80000"/>
                      </a:schemeClr>
                    </a:solidFill>
                  </a:tcPr>
                </a:tc>
              </a:tr>
              <a:tr h="216000">
                <a:tc>
                  <a:txBody>
                    <a:bodyPr/>
                    <a:lstStyle/>
                    <a:p>
                      <a:pPr lvl="0" algn="l" fontAlgn="b"/>
                      <a:r>
                        <a:rPr lang="en-GB" sz="1100" b="1" i="0" u="none" strike="noStrike" dirty="0">
                          <a:solidFill>
                            <a:schemeClr val="bg1"/>
                          </a:solidFill>
                          <a:effectLst/>
                          <a:latin typeface="Calibri"/>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90,100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536,300</a:t>
                      </a:r>
                    </a:p>
                  </a:txBody>
                  <a:tcPr marL="9525" marR="9525" marT="9525" marB="0" anchor="c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£35,704,000</a:t>
                      </a:r>
                    </a:p>
                  </a:txBody>
                  <a:tcPr marL="9525" marR="9525" marT="9525" marB="0" anchor="ctr">
                    <a:solidFill>
                      <a:schemeClr val="accent6">
                        <a:lumMod val="40000"/>
                        <a:lumOff val="60000"/>
                      </a:schemeClr>
                    </a:solidFill>
                  </a:tcPr>
                </a:tc>
              </a:tr>
            </a:tbl>
          </a:graphicData>
        </a:graphic>
      </p:graphicFrame>
    </p:spTree>
    <p:extLst>
      <p:ext uri="{BB962C8B-B14F-4D97-AF65-F5344CB8AC3E}">
        <p14:creationId xmlns:p14="http://schemas.microsoft.com/office/powerpoint/2010/main" val="23745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Staying visits by purpose</a:t>
            </a:r>
            <a:endParaRPr lang="en-GB" sz="2200" b="1" dirty="0">
              <a:solidFill>
                <a:schemeClr val="accent6">
                  <a:lumMod val="75000"/>
                </a:schemeClr>
              </a:solidFill>
              <a:latin typeface="Calibri" pitchFamily="34" charset="0"/>
              <a:ea typeface="+mj-ea"/>
              <a:cs typeface="Calibri" pitchFamily="34" charset="0"/>
            </a:endParaRPr>
          </a:p>
        </p:txBody>
      </p:sp>
      <p:cxnSp>
        <p:nvCxnSpPr>
          <p:cNvPr id="4" name="Straight Connector 3"/>
          <p:cNvCxnSpPr/>
          <p:nvPr/>
        </p:nvCxnSpPr>
        <p:spPr>
          <a:xfrm flipV="1">
            <a:off x="0" y="700088"/>
            <a:ext cx="9144000" cy="5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721403025"/>
              </p:ext>
            </p:extLst>
          </p:nvPr>
        </p:nvGraphicFramePr>
        <p:xfrm>
          <a:off x="361950" y="1124744"/>
          <a:ext cx="5354129" cy="1555080"/>
        </p:xfrm>
        <a:graphic>
          <a:graphicData uri="http://schemas.openxmlformats.org/drawingml/2006/table">
            <a:tbl>
              <a:tblPr firstRow="1" bandRow="1">
                <a:tableStyleId>{00A15C55-8517-42AA-B614-E9B94910E393}</a:tableStyleId>
              </a:tblPr>
              <a:tblGrid>
                <a:gridCol w="2114129"/>
                <a:gridCol w="1080000"/>
                <a:gridCol w="1080000"/>
                <a:gridCol w="1080000"/>
              </a:tblGrid>
              <a:tr h="216000">
                <a:tc>
                  <a:txBody>
                    <a:bodyPr/>
                    <a:lstStyle/>
                    <a:p>
                      <a:pPr algn="l"/>
                      <a:r>
                        <a:rPr lang="en-GB" sz="1100" dirty="0" smtClean="0"/>
                        <a:t>Domestic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216000">
                <a:tc>
                  <a:txBody>
                    <a:bodyPr/>
                    <a:lstStyle/>
                    <a:p>
                      <a:pPr algn="l" fontAlgn="b"/>
                      <a:r>
                        <a:rPr lang="en-GB" sz="1100" b="1" i="0" u="none" strike="noStrike" dirty="0">
                          <a:solidFill>
                            <a:schemeClr val="bg1"/>
                          </a:solidFill>
                          <a:effectLst/>
                          <a:latin typeface="Calibri"/>
                        </a:rPr>
                        <a:t>Holiday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870,000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3,462,000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£229,618,000</a:t>
                      </a:r>
                    </a:p>
                  </a:txBody>
                  <a:tcPr marL="9525" marR="9525" marT="9525" marB="0" anchor="ctr">
                    <a:solidFill>
                      <a:schemeClr val="accent6">
                        <a:lumMod val="40000"/>
                        <a:lumOff val="60000"/>
                      </a:schemeClr>
                    </a:solidFill>
                  </a:tcPr>
                </a:tc>
              </a:tr>
              <a:tr h="216000">
                <a:tc>
                  <a:txBody>
                    <a:bodyPr/>
                    <a:lstStyle/>
                    <a:p>
                      <a:pPr algn="l" fontAlgn="b"/>
                      <a:r>
                        <a:rPr lang="en-GB" sz="1100" b="1" i="0" u="none" strike="noStrike" dirty="0">
                          <a:solidFill>
                            <a:schemeClr val="bg1"/>
                          </a:solidFill>
                          <a:effectLst/>
                          <a:latin typeface="Calibri"/>
                        </a:rPr>
                        <a:t>Business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90,000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152,000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£21,878,000</a:t>
                      </a:r>
                    </a:p>
                  </a:txBody>
                  <a:tcPr marL="9525" marR="9525" marT="9525" marB="0" anchor="ctr">
                    <a:solidFill>
                      <a:schemeClr val="accent6">
                        <a:lumMod val="20000"/>
                        <a:lumOff val="80000"/>
                      </a:schemeClr>
                    </a:solidFill>
                  </a:tcPr>
                </a:tc>
              </a:tr>
              <a:tr h="216000">
                <a:tc>
                  <a:txBody>
                    <a:bodyPr/>
                    <a:lstStyle/>
                    <a:p>
                      <a:pPr algn="l" fontAlgn="b"/>
                      <a:r>
                        <a:rPr lang="en-GB" sz="1100" b="1" i="0" u="none" strike="noStrike" dirty="0">
                          <a:solidFill>
                            <a:schemeClr val="bg1"/>
                          </a:solidFill>
                          <a:effectLst/>
                          <a:latin typeface="Calibri"/>
                        </a:rPr>
                        <a:t>Visits to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50,000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136,000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£9,608,000</a:t>
                      </a:r>
                    </a:p>
                  </a:txBody>
                  <a:tcPr marL="9525" marR="9525" marT="9525" marB="0" anchor="ctr">
                    <a:solidFill>
                      <a:schemeClr val="accent6">
                        <a:lumMod val="40000"/>
                        <a:lumOff val="60000"/>
                      </a:schemeClr>
                    </a:solidFill>
                  </a:tcPr>
                </a:tc>
              </a:tr>
              <a:tr h="216000">
                <a:tc>
                  <a:txBody>
                    <a:bodyPr/>
                    <a:lstStyle/>
                    <a:p>
                      <a:pPr algn="l" fontAlgn="b"/>
                      <a:r>
                        <a:rPr lang="en-GB" sz="1100" b="1" i="0" u="none" strike="noStrike" dirty="0">
                          <a:solidFill>
                            <a:schemeClr val="bg1"/>
                          </a:solidFill>
                          <a:effectLst/>
                          <a:latin typeface="Calibri"/>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10,000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34,000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£1,887,000</a:t>
                      </a:r>
                    </a:p>
                  </a:txBody>
                  <a:tcPr marL="9525" marR="9525" marT="9525" marB="0" anchor="ctr">
                    <a:solidFill>
                      <a:schemeClr val="accent6">
                        <a:lumMod val="20000"/>
                        <a:lumOff val="80000"/>
                      </a:schemeClr>
                    </a:solidFill>
                  </a:tcPr>
                </a:tc>
              </a:tr>
              <a:tr h="216000">
                <a:tc>
                  <a:txBody>
                    <a:bodyPr/>
                    <a:lstStyle/>
                    <a:p>
                      <a:pPr algn="l" fontAlgn="b"/>
                      <a:r>
                        <a:rPr lang="en-GB" sz="1100" b="1" i="0" u="none" strike="noStrike" dirty="0">
                          <a:solidFill>
                            <a:schemeClr val="bg1"/>
                          </a:solidFill>
                          <a:effectLst/>
                          <a:latin typeface="Calibri"/>
                        </a:rPr>
                        <a:t>Study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ctr">
                    <a:solidFill>
                      <a:schemeClr val="accent6">
                        <a:lumMod val="40000"/>
                        <a:lumOff val="60000"/>
                      </a:schemeClr>
                    </a:solidFill>
                  </a:tcPr>
                </a:tc>
              </a:tr>
              <a:tr h="216000">
                <a:tc>
                  <a:txBody>
                    <a:bodyPr/>
                    <a:lstStyle/>
                    <a:p>
                      <a:pPr algn="l" fontAlgn="b"/>
                      <a:r>
                        <a:rPr lang="en-GB" sz="1100" b="1" i="0" u="none" strike="noStrike" dirty="0">
                          <a:solidFill>
                            <a:schemeClr val="bg1"/>
                          </a:solidFill>
                          <a:effectLst/>
                          <a:latin typeface="Calibri"/>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1,020,000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3,784,000</a:t>
                      </a:r>
                    </a:p>
                  </a:txBody>
                  <a:tcPr marL="9525" marR="9525" marT="9525" marB="0" anchor="ctr">
                    <a:solidFill>
                      <a:schemeClr val="accent6">
                        <a:lumMod val="20000"/>
                        <a:lumOff val="8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£262,991,000</a:t>
                      </a:r>
                    </a:p>
                  </a:txBody>
                  <a:tcPr marL="9525" marR="9525" marT="9525" marB="0" anchor="ctr">
                    <a:solidFill>
                      <a:schemeClr val="accent6">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27355715"/>
              </p:ext>
            </p:extLst>
          </p:nvPr>
        </p:nvGraphicFramePr>
        <p:xfrm>
          <a:off x="370212" y="3933056"/>
          <a:ext cx="5354129" cy="1555080"/>
        </p:xfrm>
        <a:graphic>
          <a:graphicData uri="http://schemas.openxmlformats.org/drawingml/2006/table">
            <a:tbl>
              <a:tblPr firstRow="1" bandRow="1">
                <a:tableStyleId>{00A15C55-8517-42AA-B614-E9B94910E393}</a:tableStyleId>
              </a:tblPr>
              <a:tblGrid>
                <a:gridCol w="2114129"/>
                <a:gridCol w="1080000"/>
                <a:gridCol w="1080000"/>
                <a:gridCol w="1080000"/>
              </a:tblGrid>
              <a:tr h="216000">
                <a:tc>
                  <a:txBody>
                    <a:bodyPr/>
                    <a:lstStyle/>
                    <a:p>
                      <a:pPr algn="l"/>
                      <a:r>
                        <a:rPr lang="en-GB" sz="1100" dirty="0" smtClean="0"/>
                        <a:t>Overseas tourists</a:t>
                      </a:r>
                      <a:endParaRPr lang="en-GB" sz="1100" dirty="0"/>
                    </a:p>
                  </a:txBody>
                  <a:tcPr anchor="ctr">
                    <a:solidFill>
                      <a:schemeClr val="accent6">
                        <a:lumMod val="75000"/>
                      </a:schemeClr>
                    </a:solidFill>
                  </a:tcPr>
                </a:tc>
                <a:tc>
                  <a:txBody>
                    <a:bodyPr/>
                    <a:lstStyle/>
                    <a:p>
                      <a:pPr algn="ctr"/>
                      <a:r>
                        <a:rPr lang="en-GB" sz="1100" dirty="0" smtClean="0"/>
                        <a:t>Trips</a:t>
                      </a:r>
                      <a:endParaRPr lang="en-GB" sz="1100" dirty="0"/>
                    </a:p>
                  </a:txBody>
                  <a:tcPr anchor="ctr">
                    <a:solidFill>
                      <a:schemeClr val="accent6">
                        <a:lumMod val="75000"/>
                      </a:schemeClr>
                    </a:solidFill>
                  </a:tcPr>
                </a:tc>
                <a:tc>
                  <a:txBody>
                    <a:bodyPr/>
                    <a:lstStyle/>
                    <a:p>
                      <a:pPr algn="ctr"/>
                      <a:r>
                        <a:rPr lang="en-GB" sz="1100" dirty="0" smtClean="0"/>
                        <a:t>Nights</a:t>
                      </a:r>
                      <a:endParaRPr lang="en-GB" sz="1100" dirty="0"/>
                    </a:p>
                  </a:txBody>
                  <a:tcPr anchor="ctr">
                    <a:solidFill>
                      <a:schemeClr val="accent6">
                        <a:lumMod val="75000"/>
                      </a:schemeClr>
                    </a:solidFill>
                  </a:tcPr>
                </a:tc>
                <a:tc>
                  <a:txBody>
                    <a:bodyPr/>
                    <a:lstStyle/>
                    <a:p>
                      <a:pPr algn="ctr"/>
                      <a:r>
                        <a:rPr lang="en-GB" sz="1100" dirty="0" smtClean="0"/>
                        <a:t>Spend</a:t>
                      </a:r>
                      <a:endParaRPr lang="en-GB" sz="1100" dirty="0"/>
                    </a:p>
                  </a:txBody>
                  <a:tcPr anchor="ctr">
                    <a:solidFill>
                      <a:schemeClr val="accent6">
                        <a:lumMod val="75000"/>
                      </a:schemeClr>
                    </a:solidFill>
                  </a:tcPr>
                </a:tc>
              </a:tr>
              <a:tr h="216000">
                <a:tc>
                  <a:txBody>
                    <a:bodyPr/>
                    <a:lstStyle/>
                    <a:p>
                      <a:pPr algn="l" fontAlgn="b"/>
                      <a:r>
                        <a:rPr lang="en-GB" sz="1100" b="1" i="0" u="none" strike="noStrike" dirty="0">
                          <a:solidFill>
                            <a:schemeClr val="bg1"/>
                          </a:solidFill>
                          <a:effectLst/>
                          <a:latin typeface="Calibri"/>
                        </a:rPr>
                        <a:t>Holiday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52,600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214,400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£20,357,000</a:t>
                      </a:r>
                    </a:p>
                  </a:txBody>
                  <a:tcPr marL="9525" marR="9525" marT="9525" marB="0" anchor="ctr">
                    <a:solidFill>
                      <a:schemeClr val="accent6">
                        <a:lumMod val="40000"/>
                        <a:lumOff val="60000"/>
                      </a:schemeClr>
                    </a:solidFill>
                  </a:tcPr>
                </a:tc>
              </a:tr>
              <a:tr h="216000">
                <a:tc>
                  <a:txBody>
                    <a:bodyPr/>
                    <a:lstStyle/>
                    <a:p>
                      <a:pPr algn="l" fontAlgn="b"/>
                      <a:r>
                        <a:rPr lang="en-GB" sz="1100" b="1" i="0" u="none" strike="noStrike" dirty="0">
                          <a:solidFill>
                            <a:schemeClr val="bg1"/>
                          </a:solidFill>
                          <a:effectLst/>
                          <a:latin typeface="Calibri"/>
                        </a:rPr>
                        <a:t>Business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11,400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40,100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£3,205,000</a:t>
                      </a:r>
                    </a:p>
                  </a:txBody>
                  <a:tcPr marL="9525" marR="9525" marT="9525" marB="0" anchor="ctr">
                    <a:solidFill>
                      <a:schemeClr val="accent6">
                        <a:lumMod val="20000"/>
                        <a:lumOff val="80000"/>
                      </a:schemeClr>
                    </a:solidFill>
                  </a:tcPr>
                </a:tc>
              </a:tr>
              <a:tr h="216000">
                <a:tc>
                  <a:txBody>
                    <a:bodyPr/>
                    <a:lstStyle/>
                    <a:p>
                      <a:pPr algn="l" fontAlgn="b"/>
                      <a:r>
                        <a:rPr lang="en-GB" sz="1100" b="1" i="0" u="none" strike="noStrike" dirty="0">
                          <a:solidFill>
                            <a:schemeClr val="bg1"/>
                          </a:solidFill>
                          <a:effectLst/>
                          <a:latin typeface="Calibri"/>
                        </a:rPr>
                        <a:t>Visits to friends and relatives</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21,100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133,200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£6,344,000</a:t>
                      </a:r>
                    </a:p>
                  </a:txBody>
                  <a:tcPr marL="9525" marR="9525" marT="9525" marB="0" anchor="ctr">
                    <a:solidFill>
                      <a:schemeClr val="accent6">
                        <a:lumMod val="40000"/>
                        <a:lumOff val="60000"/>
                      </a:schemeClr>
                    </a:solidFill>
                  </a:tcPr>
                </a:tc>
              </a:tr>
              <a:tr h="216000">
                <a:tc>
                  <a:txBody>
                    <a:bodyPr/>
                    <a:lstStyle/>
                    <a:p>
                      <a:pPr algn="l" fontAlgn="b"/>
                      <a:r>
                        <a:rPr lang="en-GB" sz="1100" b="1" i="0" u="none" strike="noStrike" dirty="0">
                          <a:solidFill>
                            <a:schemeClr val="bg1"/>
                          </a:solidFill>
                          <a:effectLst/>
                          <a:latin typeface="Calibri"/>
                        </a:rPr>
                        <a:t>Other</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1,200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6,500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£579,000</a:t>
                      </a:r>
                    </a:p>
                  </a:txBody>
                  <a:tcPr marL="9525" marR="9525" marT="9525" marB="0" anchor="ctr">
                    <a:solidFill>
                      <a:schemeClr val="accent6">
                        <a:lumMod val="20000"/>
                        <a:lumOff val="80000"/>
                      </a:schemeClr>
                    </a:solidFill>
                  </a:tcPr>
                </a:tc>
              </a:tr>
              <a:tr h="216000">
                <a:tc>
                  <a:txBody>
                    <a:bodyPr/>
                    <a:lstStyle/>
                    <a:p>
                      <a:pPr algn="l" fontAlgn="b"/>
                      <a:r>
                        <a:rPr lang="en-GB" sz="1100" b="1" i="0" u="none" strike="noStrike" dirty="0">
                          <a:solidFill>
                            <a:schemeClr val="bg1"/>
                          </a:solidFill>
                          <a:effectLst/>
                          <a:latin typeface="Calibri"/>
                        </a:rPr>
                        <a:t>Study</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3,800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142,200</a:t>
                      </a:r>
                    </a:p>
                  </a:txBody>
                  <a:tcPr marL="9525" marR="9525" marT="9525" marB="0" anchor="ctr">
                    <a:solidFill>
                      <a:schemeClr val="accent6">
                        <a:lumMod val="40000"/>
                        <a:lumOff val="60000"/>
                      </a:schemeClr>
                    </a:solidFill>
                  </a:tcPr>
                </a:tc>
                <a:tc>
                  <a:txBody>
                    <a:bodyPr/>
                    <a:lstStyle/>
                    <a:p>
                      <a:pPr algn="ctr" fontAlgn="b"/>
                      <a:r>
                        <a:rPr lang="en-GB" sz="1100" b="0" i="0" u="none" strike="noStrike">
                          <a:solidFill>
                            <a:srgbClr val="000000"/>
                          </a:solidFill>
                          <a:effectLst/>
                          <a:latin typeface="Calibri" panose="020F0502020204030204" pitchFamily="34" charset="0"/>
                        </a:rPr>
                        <a:t>£5,219,000</a:t>
                      </a:r>
                    </a:p>
                  </a:txBody>
                  <a:tcPr marL="9525" marR="9525" marT="9525" marB="0" anchor="ctr">
                    <a:solidFill>
                      <a:schemeClr val="accent6">
                        <a:lumMod val="40000"/>
                        <a:lumOff val="60000"/>
                      </a:schemeClr>
                    </a:solidFill>
                  </a:tcPr>
                </a:tc>
              </a:tr>
              <a:tr h="216000">
                <a:tc>
                  <a:txBody>
                    <a:bodyPr/>
                    <a:lstStyle/>
                    <a:p>
                      <a:pPr algn="l" fontAlgn="b"/>
                      <a:r>
                        <a:rPr lang="en-GB" sz="1100" b="1" i="0" u="none" strike="noStrike" dirty="0">
                          <a:solidFill>
                            <a:schemeClr val="bg1"/>
                          </a:solidFill>
                          <a:effectLst/>
                          <a:latin typeface="Calibri"/>
                        </a:rPr>
                        <a:t>Total</a:t>
                      </a:r>
                    </a:p>
                  </a:txBody>
                  <a:tcPr marL="72000" marR="9525" marT="9525" marB="0" anchor="ctr">
                    <a:solidFill>
                      <a:schemeClr val="accent6">
                        <a:lumMod val="75000"/>
                      </a:schemeClr>
                    </a:solidFill>
                  </a:tcPr>
                </a:tc>
                <a:tc>
                  <a:txBody>
                    <a:bodyPr/>
                    <a:lstStyle/>
                    <a:p>
                      <a:pPr algn="ctr" fontAlgn="b"/>
                      <a:r>
                        <a:rPr lang="en-GB" sz="1100" b="0" i="0" u="none" strike="noStrike">
                          <a:solidFill>
                            <a:srgbClr val="000000"/>
                          </a:solidFill>
                          <a:effectLst/>
                          <a:latin typeface="Calibri" panose="020F0502020204030204" pitchFamily="34" charset="0"/>
                        </a:rPr>
                        <a:t>90,100</a:t>
                      </a:r>
                    </a:p>
                  </a:txBody>
                  <a:tcPr marL="9525" marR="9525" marT="9525" marB="0" anchor="ctr">
                    <a:solidFill>
                      <a:schemeClr val="accent6">
                        <a:lumMod val="20000"/>
                        <a:lumOff val="80000"/>
                      </a:schemeClr>
                    </a:solidFill>
                  </a:tcPr>
                </a:tc>
                <a:tc>
                  <a:txBody>
                    <a:bodyPr/>
                    <a:lstStyle/>
                    <a:p>
                      <a:pPr algn="ctr" fontAlgn="b"/>
                      <a:r>
                        <a:rPr lang="en-GB" sz="1100" b="0" i="0" u="none" strike="noStrike">
                          <a:solidFill>
                            <a:srgbClr val="000000"/>
                          </a:solidFill>
                          <a:effectLst/>
                          <a:latin typeface="Calibri" panose="020F0502020204030204" pitchFamily="34" charset="0"/>
                        </a:rPr>
                        <a:t>536,300</a:t>
                      </a:r>
                    </a:p>
                  </a:txBody>
                  <a:tcPr marL="9525" marR="9525" marT="9525" marB="0" anchor="ctr">
                    <a:solidFill>
                      <a:schemeClr val="accent6">
                        <a:lumMod val="20000"/>
                        <a:lumOff val="80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£35,704,000</a:t>
                      </a:r>
                    </a:p>
                  </a:txBody>
                  <a:tcPr marL="9525" marR="9525" marT="9525" marB="0" anchor="ctr">
                    <a:solidFill>
                      <a:schemeClr val="accent6">
                        <a:lumMod val="20000"/>
                        <a:lumOff val="80000"/>
                      </a:schemeClr>
                    </a:solidFill>
                  </a:tcPr>
                </a:tc>
              </a:tr>
            </a:tbl>
          </a:graphicData>
        </a:graphic>
      </p:graphicFrame>
      <p:graphicFrame>
        <p:nvGraphicFramePr>
          <p:cNvPr id="2" name="Chart 1"/>
          <p:cNvGraphicFramePr/>
          <p:nvPr>
            <p:extLst>
              <p:ext uri="{D42A27DB-BD31-4B8C-83A1-F6EECF244321}">
                <p14:modId xmlns:p14="http://schemas.microsoft.com/office/powerpoint/2010/main" val="1188163617"/>
              </p:ext>
            </p:extLst>
          </p:nvPr>
        </p:nvGraphicFramePr>
        <p:xfrm>
          <a:off x="5946229" y="700088"/>
          <a:ext cx="3011488" cy="2152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p:nvPr>
            <p:extLst>
              <p:ext uri="{D42A27DB-BD31-4B8C-83A1-F6EECF244321}">
                <p14:modId xmlns:p14="http://schemas.microsoft.com/office/powerpoint/2010/main" val="2355228472"/>
              </p:ext>
            </p:extLst>
          </p:nvPr>
        </p:nvGraphicFramePr>
        <p:xfrm>
          <a:off x="5953125" y="2708920"/>
          <a:ext cx="3011488"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266059960"/>
              </p:ext>
            </p:extLst>
          </p:nvPr>
        </p:nvGraphicFramePr>
        <p:xfrm>
          <a:off x="5953125" y="4725144"/>
          <a:ext cx="3011488" cy="21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0120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395288" y="333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3075" name="Text Box 4"/>
          <p:cNvSpPr txBox="1">
            <a:spLocks noChangeArrowheads="1"/>
          </p:cNvSpPr>
          <p:nvPr/>
        </p:nvSpPr>
        <p:spPr bwMode="auto">
          <a:xfrm>
            <a:off x="250825" y="228600"/>
            <a:ext cx="8713788"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GB" sz="2200" b="1" dirty="0" smtClean="0">
                <a:solidFill>
                  <a:schemeClr val="accent6">
                    <a:lumMod val="75000"/>
                  </a:schemeClr>
                </a:solidFill>
                <a:latin typeface="Calibri" pitchFamily="34" charset="0"/>
                <a:ea typeface="+mj-ea"/>
                <a:cs typeface="Calibri" pitchFamily="34" charset="0"/>
              </a:rPr>
              <a:t>Torbay – </a:t>
            </a:r>
            <a:r>
              <a:rPr lang="en-GB" sz="2200" b="1" dirty="0">
                <a:solidFill>
                  <a:schemeClr val="accent6">
                    <a:lumMod val="75000"/>
                  </a:schemeClr>
                </a:solidFill>
                <a:latin typeface="Calibri" pitchFamily="34" charset="0"/>
                <a:ea typeface="+mj-ea"/>
                <a:cs typeface="Calibri" pitchFamily="34" charset="0"/>
              </a:rPr>
              <a:t>Day visits</a:t>
            </a:r>
          </a:p>
        </p:txBody>
      </p:sp>
      <p:cxnSp>
        <p:nvCxnSpPr>
          <p:cNvPr id="4" name="Straight Connector 3"/>
          <p:cNvCxnSpPr/>
          <p:nvPr/>
        </p:nvCxnSpPr>
        <p:spPr>
          <a:xfrm flipV="1">
            <a:off x="0" y="700088"/>
            <a:ext cx="9144000" cy="52"/>
          </a:xfrm>
          <a:prstGeom prst="line">
            <a:avLst/>
          </a:prstGeom>
          <a:ln>
            <a:solidFill>
              <a:schemeClr val="accent6"/>
            </a:solidFill>
          </a:ln>
        </p:spPr>
        <p:style>
          <a:lnRef idx="1">
            <a:schemeClr val="accent5"/>
          </a:lnRef>
          <a:fillRef idx="0">
            <a:schemeClr val="accent5"/>
          </a:fillRef>
          <a:effectRef idx="0">
            <a:schemeClr val="accent5"/>
          </a:effectRef>
          <a:fontRef idx="minor">
            <a:schemeClr val="tx1"/>
          </a:fontRef>
        </p:style>
      </p:cxnSp>
      <p:sp>
        <p:nvSpPr>
          <p:cNvPr id="10" name="TextBox 9"/>
          <p:cNvSpPr txBox="1"/>
          <p:nvPr/>
        </p:nvSpPr>
        <p:spPr>
          <a:xfrm>
            <a:off x="4283968" y="6412686"/>
            <a:ext cx="576064" cy="276999"/>
          </a:xfrm>
          <a:prstGeom prst="rect">
            <a:avLst/>
          </a:prstGeom>
          <a:noFill/>
        </p:spPr>
        <p:txBody>
          <a:bodyPr wrap="square" rtlCol="0">
            <a:spAutoFit/>
          </a:bodyPr>
          <a:lstStyle/>
          <a:p>
            <a:pPr algn="ctr"/>
            <a:r>
              <a:rPr lang="en-GB" sz="1200" dirty="0">
                <a:solidFill>
                  <a:schemeClr val="bg1"/>
                </a:solidFill>
              </a:rPr>
              <a:t>6</a:t>
            </a:r>
          </a:p>
        </p:txBody>
      </p:sp>
      <p:sp>
        <p:nvSpPr>
          <p:cNvPr id="11" name="TextBox 10"/>
          <p:cNvSpPr txBox="1"/>
          <p:nvPr/>
        </p:nvSpPr>
        <p:spPr>
          <a:xfrm>
            <a:off x="250825" y="866572"/>
            <a:ext cx="8713785" cy="1692771"/>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300" dirty="0"/>
              <a:t>Information on </a:t>
            </a:r>
            <a:r>
              <a:rPr lang="en-GB" sz="1300" dirty="0" smtClean="0"/>
              <a:t>day visits within this report has been derived from the 2019 Great Britain Day Visit Survey (GBDVS).   The survey, which was first undertaken in 2011, provides a much needed update on day visit activity in Great Britain and generally speaking estimated greater frequencies of trip taking than the previous day visit survey (England Leisure Visits Survey 2005). As a result of the new methodology in 2011 comparisons with previous day visit estimates are not possible.</a:t>
            </a:r>
          </a:p>
          <a:p>
            <a:endParaRPr lang="en-GB" sz="1300" dirty="0"/>
          </a:p>
          <a:p>
            <a:r>
              <a:rPr lang="en-GB" sz="1300" dirty="0" smtClean="0"/>
              <a:t>The GBDVS distinguishes </a:t>
            </a:r>
            <a:r>
              <a:rPr lang="en-GB" sz="1300" dirty="0"/>
              <a:t>between day visits to a town or </a:t>
            </a:r>
            <a:r>
              <a:rPr lang="en-GB" sz="1300" dirty="0" smtClean="0"/>
              <a:t>city; to </a:t>
            </a:r>
            <a:r>
              <a:rPr lang="en-GB" sz="1300" dirty="0"/>
              <a:t>the seaside and coast; and to the countryside. </a:t>
            </a:r>
            <a:r>
              <a:rPr lang="en-GB" sz="1300" dirty="0" smtClean="0"/>
              <a:t> Different </a:t>
            </a:r>
            <a:r>
              <a:rPr lang="en-GB" sz="1300" dirty="0"/>
              <a:t>drivers are </a:t>
            </a:r>
            <a:r>
              <a:rPr lang="en-GB" sz="1300" dirty="0" smtClean="0"/>
              <a:t>used within the model to distribute </a:t>
            </a:r>
            <a:r>
              <a:rPr lang="en-GB" sz="1300" dirty="0"/>
              <a:t>these </a:t>
            </a:r>
            <a:r>
              <a:rPr lang="en-GB" sz="1300" dirty="0" smtClean="0"/>
              <a:t>trips.  Local </a:t>
            </a:r>
            <a:r>
              <a:rPr lang="en-GB" sz="1300" dirty="0"/>
              <a:t>‘drivers’ such as </a:t>
            </a:r>
            <a:r>
              <a:rPr lang="en-GB" sz="1300" dirty="0" smtClean="0"/>
              <a:t>attraction </a:t>
            </a:r>
            <a:r>
              <a:rPr lang="en-GB" sz="1300" dirty="0"/>
              <a:t>footfall, quality and size of countryside and </a:t>
            </a:r>
            <a:r>
              <a:rPr lang="en-GB" sz="1300" dirty="0" smtClean="0"/>
              <a:t>coastline  are factored into the model for this purpose. </a:t>
            </a:r>
          </a:p>
        </p:txBody>
      </p:sp>
    </p:spTree>
    <p:extLst>
      <p:ext uri="{BB962C8B-B14F-4D97-AF65-F5344CB8AC3E}">
        <p14:creationId xmlns:p14="http://schemas.microsoft.com/office/powerpoint/2010/main" val="1867858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2700</Words>
  <Application>Microsoft Office PowerPoint</Application>
  <PresentationFormat>On-screen Show (4:3)</PresentationFormat>
  <Paragraphs>991</Paragraphs>
  <Slides>32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dc:creator>
  <cp:lastModifiedBy>Paul Haydon</cp:lastModifiedBy>
  <cp:revision>40</cp:revision>
  <cp:lastPrinted>2020-12-02T13:21:30Z</cp:lastPrinted>
  <dcterms:created xsi:type="dcterms:W3CDTF">2014-01-10T16:27:04Z</dcterms:created>
  <dcterms:modified xsi:type="dcterms:W3CDTF">2020-12-02T13:21:49Z</dcterms:modified>
</cp:coreProperties>
</file>